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9" r:id="rId5"/>
    <p:sldId id="260" r:id="rId6"/>
    <p:sldId id="261" r:id="rId7"/>
    <p:sldId id="265" r:id="rId8"/>
    <p:sldId id="258" r:id="rId9"/>
    <p:sldId id="272" r:id="rId10"/>
    <p:sldId id="26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66" r:id="rId21"/>
    <p:sldId id="267" r:id="rId22"/>
    <p:sldId id="282" r:id="rId23"/>
    <p:sldId id="283" r:id="rId24"/>
    <p:sldId id="268" r:id="rId25"/>
    <p:sldId id="269" r:id="rId26"/>
    <p:sldId id="270" r:id="rId27"/>
    <p:sldId id="271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6" autoAdjust="0"/>
    <p:restoredTop sz="94660"/>
  </p:normalViewPr>
  <p:slideViewPr>
    <p:cSldViewPr snapToGrid="0">
      <p:cViewPr varScale="1">
        <p:scale>
          <a:sx n="45" d="100"/>
          <a:sy n="45" d="100"/>
        </p:scale>
        <p:origin x="151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ata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4.png"/><Relationship Id="rId7" Type="http://schemas.openxmlformats.org/officeDocument/2006/relationships/image" Target="../media/image33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sv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svg"/><Relationship Id="rId4" Type="http://schemas.openxmlformats.org/officeDocument/2006/relationships/image" Target="../media/image18.svg"/><Relationship Id="rId9" Type="http://schemas.openxmlformats.org/officeDocument/2006/relationships/image" Target="../media/image23.png"/></Relationships>
</file>

<file path=ppt/diagrams/_rels/drawing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4.png"/><Relationship Id="rId7" Type="http://schemas.openxmlformats.org/officeDocument/2006/relationships/image" Target="../media/image33.png"/><Relationship Id="rId2" Type="http://schemas.openxmlformats.org/officeDocument/2006/relationships/image" Target="../media/image30.svg"/><Relationship Id="rId1" Type="http://schemas.openxmlformats.org/officeDocument/2006/relationships/image" Target="../media/image29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7D39F8-D029-4E64-8DB7-0E91E7ED2A3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4BF46F56-488B-4331-BFE6-F7CB47EB523D}">
      <dgm:prSet/>
      <dgm:spPr/>
      <dgm:t>
        <a:bodyPr/>
        <a:lstStyle/>
        <a:p>
          <a:r>
            <a:rPr lang="ru-RU" dirty="0"/>
            <a:t>По отношению к изделиям из полимерных материалов, используемых в современной медицине, установлен ряд критериев, необходимых для контроля с точки зрения их биологической безопасности. Первоочередным при этом является комплекс исследований физико-химических свойств материала; далее переходят к биологическим испытаниям материала и экстрактов материала в системах </a:t>
          </a:r>
          <a:r>
            <a:rPr lang="ru-RU" dirty="0" err="1"/>
            <a:t>in</a:t>
          </a:r>
          <a:r>
            <a:rPr lang="ru-RU" dirty="0"/>
            <a:t> </a:t>
          </a:r>
          <a:r>
            <a:rPr lang="ru-RU" dirty="0" err="1"/>
            <a:t>vitro</a:t>
          </a:r>
          <a:r>
            <a:rPr lang="ru-RU" dirty="0"/>
            <a:t> и </a:t>
          </a:r>
          <a:r>
            <a:rPr lang="ru-RU" dirty="0" err="1"/>
            <a:t>in</a:t>
          </a:r>
          <a:r>
            <a:rPr lang="ru-RU" dirty="0"/>
            <a:t> </a:t>
          </a:r>
          <a:r>
            <a:rPr lang="ru-RU" dirty="0" err="1"/>
            <a:t>vivo</a:t>
          </a:r>
          <a:r>
            <a:rPr lang="ru-RU" dirty="0"/>
            <a:t>.</a:t>
          </a:r>
          <a:endParaRPr lang="en-US" dirty="0"/>
        </a:p>
      </dgm:t>
    </dgm:pt>
    <dgm:pt modelId="{23A5FDAC-81A1-4C85-9EEE-EE819171097F}" type="parTrans" cxnId="{78981472-ACC7-4225-B277-7674AE3405B0}">
      <dgm:prSet/>
      <dgm:spPr/>
      <dgm:t>
        <a:bodyPr/>
        <a:lstStyle/>
        <a:p>
          <a:endParaRPr lang="en-US"/>
        </a:p>
      </dgm:t>
    </dgm:pt>
    <dgm:pt modelId="{30640BF9-67C4-4D01-8D66-D1DF4A4A12E9}" type="sibTrans" cxnId="{78981472-ACC7-4225-B277-7674AE3405B0}">
      <dgm:prSet/>
      <dgm:spPr/>
      <dgm:t>
        <a:bodyPr/>
        <a:lstStyle/>
        <a:p>
          <a:endParaRPr lang="en-US"/>
        </a:p>
      </dgm:t>
    </dgm:pt>
    <dgm:pt modelId="{CD7753E1-FA72-4533-9BAD-F055725ED1A9}">
      <dgm:prSet/>
      <dgm:spPr/>
      <dgm:t>
        <a:bodyPr/>
        <a:lstStyle/>
        <a:p>
          <a:r>
            <a:rPr lang="ru-RU" dirty="0"/>
            <a:t>При этом первоначальный скрининг проводится </a:t>
          </a:r>
          <a:r>
            <a:rPr lang="ru-RU" dirty="0" err="1"/>
            <a:t>in</a:t>
          </a:r>
          <a:r>
            <a:rPr lang="ru-RU" dirty="0"/>
            <a:t> </a:t>
          </a:r>
          <a:r>
            <a:rPr lang="ru-RU" dirty="0" err="1"/>
            <a:t>vitro</a:t>
          </a:r>
          <a:r>
            <a:rPr lang="ru-RU" dirty="0"/>
            <a:t> и </a:t>
          </a:r>
          <a:r>
            <a:rPr lang="ru-RU" dirty="0" err="1"/>
            <a:t>ex</a:t>
          </a:r>
          <a:r>
            <a:rPr lang="ru-RU" dirty="0"/>
            <a:t> </a:t>
          </a:r>
          <a:r>
            <a:rPr lang="ru-RU" dirty="0" err="1"/>
            <a:t>vivo</a:t>
          </a:r>
          <a:r>
            <a:rPr lang="ru-RU" dirty="0"/>
            <a:t>, затем выполняется комплекс острых и хронических тестов </a:t>
          </a:r>
          <a:r>
            <a:rPr lang="ru-RU" dirty="0" err="1"/>
            <a:t>in</a:t>
          </a:r>
          <a:r>
            <a:rPr lang="ru-RU" dirty="0"/>
            <a:t> </a:t>
          </a:r>
          <a:r>
            <a:rPr lang="ru-RU" dirty="0" err="1"/>
            <a:t>vivo</a:t>
          </a:r>
          <a:r>
            <a:rPr lang="ru-RU" dirty="0"/>
            <a:t> и только после этого приступают к клиническим испытаниям. </a:t>
          </a:r>
          <a:endParaRPr lang="en-US" dirty="0"/>
        </a:p>
      </dgm:t>
    </dgm:pt>
    <dgm:pt modelId="{70ED19B0-A235-4BAB-9BD2-77E1230D3645}" type="parTrans" cxnId="{290B7988-A20D-4B94-9A02-626761CFE4E8}">
      <dgm:prSet/>
      <dgm:spPr/>
      <dgm:t>
        <a:bodyPr/>
        <a:lstStyle/>
        <a:p>
          <a:endParaRPr lang="en-US"/>
        </a:p>
      </dgm:t>
    </dgm:pt>
    <dgm:pt modelId="{28A42E17-FBCE-4EAF-BA17-7F3AAE0BC7A7}" type="sibTrans" cxnId="{290B7988-A20D-4B94-9A02-626761CFE4E8}">
      <dgm:prSet/>
      <dgm:spPr/>
      <dgm:t>
        <a:bodyPr/>
        <a:lstStyle/>
        <a:p>
          <a:endParaRPr lang="en-US"/>
        </a:p>
      </dgm:t>
    </dgm:pt>
    <dgm:pt modelId="{53FFEA39-FE16-47B1-8636-06930E3A5CA9}" type="pres">
      <dgm:prSet presAssocID="{E67D39F8-D029-4E64-8DB7-0E91E7ED2A32}" presName="root" presStyleCnt="0">
        <dgm:presLayoutVars>
          <dgm:dir/>
          <dgm:resizeHandles val="exact"/>
        </dgm:presLayoutVars>
      </dgm:prSet>
      <dgm:spPr/>
    </dgm:pt>
    <dgm:pt modelId="{77D6B231-DA33-4A28-98AE-32CC52970005}" type="pres">
      <dgm:prSet presAssocID="{4BF46F56-488B-4331-BFE6-F7CB47EB523D}" presName="compNode" presStyleCnt="0"/>
      <dgm:spPr/>
    </dgm:pt>
    <dgm:pt modelId="{822A649D-006E-4EAD-B0C1-7954EE8A5387}" type="pres">
      <dgm:prSet presAssocID="{4BF46F56-488B-4331-BFE6-F7CB47EB523D}" presName="bgRect" presStyleLbl="bgShp" presStyleIdx="0" presStyleCnt="2"/>
      <dgm:spPr/>
    </dgm:pt>
    <dgm:pt modelId="{0652A78B-E665-4F60-9094-D7C3FA69A246}" type="pres">
      <dgm:prSet presAssocID="{4BF46F56-488B-4331-BFE6-F7CB47EB523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Нет подключения"/>
        </a:ext>
      </dgm:extLst>
    </dgm:pt>
    <dgm:pt modelId="{535831B9-E403-4822-A023-D05803C69356}" type="pres">
      <dgm:prSet presAssocID="{4BF46F56-488B-4331-BFE6-F7CB47EB523D}" presName="spaceRect" presStyleCnt="0"/>
      <dgm:spPr/>
    </dgm:pt>
    <dgm:pt modelId="{EDC7A4F1-7220-4E39-A1F7-B1BFE27F01EF}" type="pres">
      <dgm:prSet presAssocID="{4BF46F56-488B-4331-BFE6-F7CB47EB523D}" presName="parTx" presStyleLbl="revTx" presStyleIdx="0" presStyleCnt="2">
        <dgm:presLayoutVars>
          <dgm:chMax val="0"/>
          <dgm:chPref val="0"/>
        </dgm:presLayoutVars>
      </dgm:prSet>
      <dgm:spPr/>
    </dgm:pt>
    <dgm:pt modelId="{AB710DE2-B7F1-4E01-99F1-CC7F42A054C5}" type="pres">
      <dgm:prSet presAssocID="{30640BF9-67C4-4D01-8D66-D1DF4A4A12E9}" presName="sibTrans" presStyleCnt="0"/>
      <dgm:spPr/>
    </dgm:pt>
    <dgm:pt modelId="{65B153BE-FFC9-40A8-BA2B-57210633DC75}" type="pres">
      <dgm:prSet presAssocID="{CD7753E1-FA72-4533-9BAD-F055725ED1A9}" presName="compNode" presStyleCnt="0"/>
      <dgm:spPr/>
    </dgm:pt>
    <dgm:pt modelId="{05D0CFC5-287E-41F3-83A8-CED341B7EFD4}" type="pres">
      <dgm:prSet presAssocID="{CD7753E1-FA72-4533-9BAD-F055725ED1A9}" presName="bgRect" presStyleLbl="bgShp" presStyleIdx="1" presStyleCnt="2"/>
      <dgm:spPr/>
    </dgm:pt>
    <dgm:pt modelId="{8AC92623-24F5-457A-8D1C-D7B6D165E274}" type="pres">
      <dgm:prSet presAssocID="{CD7753E1-FA72-4533-9BAD-F055725ED1A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рыса"/>
        </a:ext>
      </dgm:extLst>
    </dgm:pt>
    <dgm:pt modelId="{B824016A-5A39-4985-B27C-D79024E7D850}" type="pres">
      <dgm:prSet presAssocID="{CD7753E1-FA72-4533-9BAD-F055725ED1A9}" presName="spaceRect" presStyleCnt="0"/>
      <dgm:spPr/>
    </dgm:pt>
    <dgm:pt modelId="{B81F4AB3-B620-4409-BF0D-8181A7007E76}" type="pres">
      <dgm:prSet presAssocID="{CD7753E1-FA72-4533-9BAD-F055725ED1A9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9B48A427-014B-425C-BA0D-D0243494BE61}" type="presOf" srcId="{E67D39F8-D029-4E64-8DB7-0E91E7ED2A32}" destId="{53FFEA39-FE16-47B1-8636-06930E3A5CA9}" srcOrd="0" destOrd="0" presId="urn:microsoft.com/office/officeart/2018/2/layout/IconVerticalSolidList"/>
    <dgm:cxn modelId="{741A3337-FEDD-482F-8EEA-DA87E91C8351}" type="presOf" srcId="{4BF46F56-488B-4331-BFE6-F7CB47EB523D}" destId="{EDC7A4F1-7220-4E39-A1F7-B1BFE27F01EF}" srcOrd="0" destOrd="0" presId="urn:microsoft.com/office/officeart/2018/2/layout/IconVerticalSolidList"/>
    <dgm:cxn modelId="{78981472-ACC7-4225-B277-7674AE3405B0}" srcId="{E67D39F8-D029-4E64-8DB7-0E91E7ED2A32}" destId="{4BF46F56-488B-4331-BFE6-F7CB47EB523D}" srcOrd="0" destOrd="0" parTransId="{23A5FDAC-81A1-4C85-9EEE-EE819171097F}" sibTransId="{30640BF9-67C4-4D01-8D66-D1DF4A4A12E9}"/>
    <dgm:cxn modelId="{290B7988-A20D-4B94-9A02-626761CFE4E8}" srcId="{E67D39F8-D029-4E64-8DB7-0E91E7ED2A32}" destId="{CD7753E1-FA72-4533-9BAD-F055725ED1A9}" srcOrd="1" destOrd="0" parTransId="{70ED19B0-A235-4BAB-9BD2-77E1230D3645}" sibTransId="{28A42E17-FBCE-4EAF-BA17-7F3AAE0BC7A7}"/>
    <dgm:cxn modelId="{7E4FF5D3-0A82-4977-A025-ABCD864B35E2}" type="presOf" srcId="{CD7753E1-FA72-4533-9BAD-F055725ED1A9}" destId="{B81F4AB3-B620-4409-BF0D-8181A7007E76}" srcOrd="0" destOrd="0" presId="urn:microsoft.com/office/officeart/2018/2/layout/IconVerticalSolidList"/>
    <dgm:cxn modelId="{47016075-D0C0-4378-A489-093BAB90CA05}" type="presParOf" srcId="{53FFEA39-FE16-47B1-8636-06930E3A5CA9}" destId="{77D6B231-DA33-4A28-98AE-32CC52970005}" srcOrd="0" destOrd="0" presId="urn:microsoft.com/office/officeart/2018/2/layout/IconVerticalSolidList"/>
    <dgm:cxn modelId="{01A4A1CE-6A79-4B8F-9168-00F1207BEBDA}" type="presParOf" srcId="{77D6B231-DA33-4A28-98AE-32CC52970005}" destId="{822A649D-006E-4EAD-B0C1-7954EE8A5387}" srcOrd="0" destOrd="0" presId="urn:microsoft.com/office/officeart/2018/2/layout/IconVerticalSolidList"/>
    <dgm:cxn modelId="{6E635F5E-8C50-4FA2-A5A5-739202413E06}" type="presParOf" srcId="{77D6B231-DA33-4A28-98AE-32CC52970005}" destId="{0652A78B-E665-4F60-9094-D7C3FA69A246}" srcOrd="1" destOrd="0" presId="urn:microsoft.com/office/officeart/2018/2/layout/IconVerticalSolidList"/>
    <dgm:cxn modelId="{F14B96CB-B313-4379-9445-A429071757E9}" type="presParOf" srcId="{77D6B231-DA33-4A28-98AE-32CC52970005}" destId="{535831B9-E403-4822-A023-D05803C69356}" srcOrd="2" destOrd="0" presId="urn:microsoft.com/office/officeart/2018/2/layout/IconVerticalSolidList"/>
    <dgm:cxn modelId="{56FDC8B1-978F-4DA9-BE6D-8E19108DA8E9}" type="presParOf" srcId="{77D6B231-DA33-4A28-98AE-32CC52970005}" destId="{EDC7A4F1-7220-4E39-A1F7-B1BFE27F01EF}" srcOrd="3" destOrd="0" presId="urn:microsoft.com/office/officeart/2018/2/layout/IconVerticalSolidList"/>
    <dgm:cxn modelId="{46C9DE39-3406-4143-9325-B423BCEE4D39}" type="presParOf" srcId="{53FFEA39-FE16-47B1-8636-06930E3A5CA9}" destId="{AB710DE2-B7F1-4E01-99F1-CC7F42A054C5}" srcOrd="1" destOrd="0" presId="urn:microsoft.com/office/officeart/2018/2/layout/IconVerticalSolidList"/>
    <dgm:cxn modelId="{195251BE-1482-4338-B65C-B41F16C6FB55}" type="presParOf" srcId="{53FFEA39-FE16-47B1-8636-06930E3A5CA9}" destId="{65B153BE-FFC9-40A8-BA2B-57210633DC75}" srcOrd="2" destOrd="0" presId="urn:microsoft.com/office/officeart/2018/2/layout/IconVerticalSolidList"/>
    <dgm:cxn modelId="{8F4216F2-ADAC-4F24-8091-16E261680636}" type="presParOf" srcId="{65B153BE-FFC9-40A8-BA2B-57210633DC75}" destId="{05D0CFC5-287E-41F3-83A8-CED341B7EFD4}" srcOrd="0" destOrd="0" presId="urn:microsoft.com/office/officeart/2018/2/layout/IconVerticalSolidList"/>
    <dgm:cxn modelId="{CD19F0B7-7433-4879-83B2-3496BE672E61}" type="presParOf" srcId="{65B153BE-FFC9-40A8-BA2B-57210633DC75}" destId="{8AC92623-24F5-457A-8D1C-D7B6D165E274}" srcOrd="1" destOrd="0" presId="urn:microsoft.com/office/officeart/2018/2/layout/IconVerticalSolidList"/>
    <dgm:cxn modelId="{3BF7CAFD-66A8-4723-91B5-3E37CB082FFB}" type="presParOf" srcId="{65B153BE-FFC9-40A8-BA2B-57210633DC75}" destId="{B824016A-5A39-4985-B27C-D79024E7D850}" srcOrd="2" destOrd="0" presId="urn:microsoft.com/office/officeart/2018/2/layout/IconVerticalSolidList"/>
    <dgm:cxn modelId="{B288812B-4365-4443-B406-6C09935B0B92}" type="presParOf" srcId="{65B153BE-FFC9-40A8-BA2B-57210633DC75}" destId="{B81F4AB3-B620-4409-BF0D-8181A7007E7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7B20C4-E4DC-4BF9-A377-96D8EE78551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2E9A699-3174-4F5B-A4CA-8B1800F727AD}">
      <dgm:prSet/>
      <dgm:spPr/>
      <dgm:t>
        <a:bodyPr/>
        <a:lstStyle/>
        <a:p>
          <a:r>
            <a:rPr lang="ru-RU" b="1" dirty="0"/>
            <a:t>Основные:</a:t>
          </a:r>
          <a:endParaRPr lang="en-US" dirty="0"/>
        </a:p>
      </dgm:t>
    </dgm:pt>
    <dgm:pt modelId="{316EFBBC-CDC7-4B98-B926-B7CD3490EB6F}" type="parTrans" cxnId="{E8985EE3-E32A-4136-9030-89ACBFD6DA92}">
      <dgm:prSet/>
      <dgm:spPr/>
      <dgm:t>
        <a:bodyPr/>
        <a:lstStyle/>
        <a:p>
          <a:endParaRPr lang="en-US"/>
        </a:p>
      </dgm:t>
    </dgm:pt>
    <dgm:pt modelId="{B2D30CE8-8221-4B92-A23A-637569AD3560}" type="sibTrans" cxnId="{E8985EE3-E32A-4136-9030-89ACBFD6DA92}">
      <dgm:prSet/>
      <dgm:spPr/>
      <dgm:t>
        <a:bodyPr/>
        <a:lstStyle/>
        <a:p>
          <a:endParaRPr lang="en-US"/>
        </a:p>
      </dgm:t>
    </dgm:pt>
    <dgm:pt modelId="{C80C7FAE-A54D-413F-808D-01948E3B66B4}">
      <dgm:prSet/>
      <dgm:spPr/>
      <dgm:t>
        <a:bodyPr/>
        <a:lstStyle/>
        <a:p>
          <a:r>
            <a:rPr lang="ru-RU" b="1"/>
            <a:t>ИК- и УФ-спектроскопия</a:t>
          </a:r>
          <a:r>
            <a:rPr lang="ru-RU"/>
            <a:t> — анализ функциональных групп и химических связей.</a:t>
          </a:r>
          <a:endParaRPr lang="en-US"/>
        </a:p>
      </dgm:t>
    </dgm:pt>
    <dgm:pt modelId="{757CE910-345F-4028-AECB-50C9BB656144}" type="parTrans" cxnId="{345367D0-BBD9-4CCF-AC19-966B161021EC}">
      <dgm:prSet/>
      <dgm:spPr/>
      <dgm:t>
        <a:bodyPr/>
        <a:lstStyle/>
        <a:p>
          <a:endParaRPr lang="en-US"/>
        </a:p>
      </dgm:t>
    </dgm:pt>
    <dgm:pt modelId="{CC8BAF21-1D1F-4410-9ABA-C785DE25B3B3}" type="sibTrans" cxnId="{345367D0-BBD9-4CCF-AC19-966B161021EC}">
      <dgm:prSet/>
      <dgm:spPr/>
      <dgm:t>
        <a:bodyPr/>
        <a:lstStyle/>
        <a:p>
          <a:endParaRPr lang="en-US"/>
        </a:p>
      </dgm:t>
    </dgm:pt>
    <dgm:pt modelId="{71F77680-0449-4035-B046-8C2EDAC33191}">
      <dgm:prSet/>
      <dgm:spPr/>
      <dgm:t>
        <a:bodyPr/>
        <a:lstStyle/>
        <a:p>
          <a:r>
            <a:rPr lang="ru-RU" b="1"/>
            <a:t>Рентгеноструктурный анализ (РСА)</a:t>
          </a:r>
          <a:r>
            <a:rPr lang="ru-RU"/>
            <a:t> — определение кристаллической структуры и фазового состава.</a:t>
          </a:r>
          <a:endParaRPr lang="en-US"/>
        </a:p>
      </dgm:t>
    </dgm:pt>
    <dgm:pt modelId="{5EBF11C8-9838-4ED4-9663-B94FB26C85C1}" type="parTrans" cxnId="{B52D3843-EC06-4FFC-A890-446BBA509373}">
      <dgm:prSet/>
      <dgm:spPr/>
      <dgm:t>
        <a:bodyPr/>
        <a:lstStyle/>
        <a:p>
          <a:endParaRPr lang="en-US"/>
        </a:p>
      </dgm:t>
    </dgm:pt>
    <dgm:pt modelId="{C7797AC4-25CE-47C2-A46C-917D29790779}" type="sibTrans" cxnId="{B52D3843-EC06-4FFC-A890-446BBA509373}">
      <dgm:prSet/>
      <dgm:spPr/>
      <dgm:t>
        <a:bodyPr/>
        <a:lstStyle/>
        <a:p>
          <a:endParaRPr lang="en-US"/>
        </a:p>
      </dgm:t>
    </dgm:pt>
    <dgm:pt modelId="{1A281225-F1A6-40B6-94B9-4893A4156DE4}">
      <dgm:prSet/>
      <dgm:spPr/>
      <dgm:t>
        <a:bodyPr/>
        <a:lstStyle/>
        <a:p>
          <a:r>
            <a:rPr lang="ru-RU" b="1" dirty="0"/>
            <a:t>Сканирующая электронная микроскопия (СЭМ)</a:t>
          </a:r>
          <a:r>
            <a:rPr lang="ru-RU" dirty="0"/>
            <a:t> — изучение микроструктуры и поверхности.</a:t>
          </a:r>
          <a:endParaRPr lang="en-US" dirty="0"/>
        </a:p>
      </dgm:t>
    </dgm:pt>
    <dgm:pt modelId="{561F466C-1AFE-49E2-AE38-0440E0197959}" type="parTrans" cxnId="{BD7D355F-E322-498E-B5F4-5B000EDE7ECB}">
      <dgm:prSet/>
      <dgm:spPr/>
      <dgm:t>
        <a:bodyPr/>
        <a:lstStyle/>
        <a:p>
          <a:endParaRPr lang="en-US"/>
        </a:p>
      </dgm:t>
    </dgm:pt>
    <dgm:pt modelId="{B8BAFB88-3FF0-4473-A5F2-F011F2EB3A55}" type="sibTrans" cxnId="{BD7D355F-E322-498E-B5F4-5B000EDE7ECB}">
      <dgm:prSet/>
      <dgm:spPr/>
      <dgm:t>
        <a:bodyPr/>
        <a:lstStyle/>
        <a:p>
          <a:endParaRPr lang="en-US"/>
        </a:p>
      </dgm:t>
    </dgm:pt>
    <dgm:pt modelId="{831359A2-1DFA-4BA0-B76F-053B0AE051C4}">
      <dgm:prSet/>
      <dgm:spPr/>
      <dgm:t>
        <a:bodyPr/>
        <a:lstStyle/>
        <a:p>
          <a:r>
            <a:rPr lang="ru-RU" b="1"/>
            <a:t>Энергодисперсионная спектроскопия (ЭДС)</a:t>
          </a:r>
          <a:r>
            <a:rPr lang="ru-RU"/>
            <a:t> — определение элементного состава.</a:t>
          </a:r>
          <a:endParaRPr lang="en-US"/>
        </a:p>
      </dgm:t>
    </dgm:pt>
    <dgm:pt modelId="{57C4E856-C055-404F-A123-0B19D5960B13}" type="parTrans" cxnId="{11404060-3BB6-41AD-A5F3-87626CD95616}">
      <dgm:prSet/>
      <dgm:spPr/>
      <dgm:t>
        <a:bodyPr/>
        <a:lstStyle/>
        <a:p>
          <a:endParaRPr lang="en-US"/>
        </a:p>
      </dgm:t>
    </dgm:pt>
    <dgm:pt modelId="{1006C4BF-5FE3-4BF4-A339-20BA09C594B3}" type="sibTrans" cxnId="{11404060-3BB6-41AD-A5F3-87626CD95616}">
      <dgm:prSet/>
      <dgm:spPr/>
      <dgm:t>
        <a:bodyPr/>
        <a:lstStyle/>
        <a:p>
          <a:endParaRPr lang="en-US"/>
        </a:p>
      </dgm:t>
    </dgm:pt>
    <dgm:pt modelId="{573C42F0-A9B9-48ED-9FD6-B9785E6F007E}">
      <dgm:prSet/>
      <dgm:spPr/>
      <dgm:t>
        <a:bodyPr/>
        <a:lstStyle/>
        <a:p>
          <a:r>
            <a:rPr lang="ru-RU" b="1"/>
            <a:t>Дифференциальная сканирующая калориметрия (ДСК)</a:t>
          </a:r>
          <a:r>
            <a:rPr lang="ru-RU"/>
            <a:t> — оценка тепловых свойств и стабильности.</a:t>
          </a:r>
          <a:endParaRPr lang="en-US"/>
        </a:p>
      </dgm:t>
    </dgm:pt>
    <dgm:pt modelId="{4264630A-53EA-432C-B196-B7637B36BE80}" type="parTrans" cxnId="{A0575047-4092-4553-B0E3-B0FB854B4DA8}">
      <dgm:prSet/>
      <dgm:spPr/>
      <dgm:t>
        <a:bodyPr/>
        <a:lstStyle/>
        <a:p>
          <a:endParaRPr lang="en-US"/>
        </a:p>
      </dgm:t>
    </dgm:pt>
    <dgm:pt modelId="{971621AD-510E-4F26-B9CF-7AB04284A5ED}" type="sibTrans" cxnId="{A0575047-4092-4553-B0E3-B0FB854B4DA8}">
      <dgm:prSet/>
      <dgm:spPr/>
      <dgm:t>
        <a:bodyPr/>
        <a:lstStyle/>
        <a:p>
          <a:endParaRPr lang="en-US"/>
        </a:p>
      </dgm:t>
    </dgm:pt>
    <dgm:pt modelId="{AA2E6CC7-FA60-42D2-BF03-4010662B8AE6}">
      <dgm:prSet/>
      <dgm:spPr/>
      <dgm:t>
        <a:bodyPr/>
        <a:lstStyle/>
        <a:p>
          <a:r>
            <a:rPr lang="ru-RU" b="1"/>
            <a:t>Измерение pH и электропроводности</a:t>
          </a:r>
          <a:r>
            <a:rPr lang="ru-RU"/>
            <a:t> — для материалов, контактирующих с биожидкостями.</a:t>
          </a:r>
          <a:endParaRPr lang="en-US"/>
        </a:p>
      </dgm:t>
    </dgm:pt>
    <dgm:pt modelId="{2362245B-CA72-424A-86FC-E0AA8883DC70}" type="parTrans" cxnId="{C1740EA9-4BBB-4940-882D-B37AA4A5F8F0}">
      <dgm:prSet/>
      <dgm:spPr/>
      <dgm:t>
        <a:bodyPr/>
        <a:lstStyle/>
        <a:p>
          <a:endParaRPr lang="en-US"/>
        </a:p>
      </dgm:t>
    </dgm:pt>
    <dgm:pt modelId="{C68D65D9-5A0F-4BF4-BA99-91758D6C0B8C}" type="sibTrans" cxnId="{C1740EA9-4BBB-4940-882D-B37AA4A5F8F0}">
      <dgm:prSet/>
      <dgm:spPr/>
      <dgm:t>
        <a:bodyPr/>
        <a:lstStyle/>
        <a:p>
          <a:endParaRPr lang="en-US"/>
        </a:p>
      </dgm:t>
    </dgm:pt>
    <dgm:pt modelId="{80ADF6E3-04B2-4B16-9581-A59F6808B4CF}" type="pres">
      <dgm:prSet presAssocID="{BF7B20C4-E4DC-4BF9-A377-96D8EE785515}" presName="linear" presStyleCnt="0">
        <dgm:presLayoutVars>
          <dgm:animLvl val="lvl"/>
          <dgm:resizeHandles val="exact"/>
        </dgm:presLayoutVars>
      </dgm:prSet>
      <dgm:spPr/>
    </dgm:pt>
    <dgm:pt modelId="{53A9C43B-9BE7-4084-8196-6E97386CDD9A}" type="pres">
      <dgm:prSet presAssocID="{02E9A699-3174-4F5B-A4CA-8B1800F727AD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3DFE2151-C81D-452D-99DA-597B647A80B0}" type="pres">
      <dgm:prSet presAssocID="{B2D30CE8-8221-4B92-A23A-637569AD3560}" presName="spacer" presStyleCnt="0"/>
      <dgm:spPr/>
    </dgm:pt>
    <dgm:pt modelId="{D03A388B-BF2A-43D4-8384-BEAADD04F94B}" type="pres">
      <dgm:prSet presAssocID="{C80C7FAE-A54D-413F-808D-01948E3B66B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E6B91E5E-33E7-4655-9947-287E422CF1E3}" type="pres">
      <dgm:prSet presAssocID="{CC8BAF21-1D1F-4410-9ABA-C785DE25B3B3}" presName="spacer" presStyleCnt="0"/>
      <dgm:spPr/>
    </dgm:pt>
    <dgm:pt modelId="{8A3003E8-06C2-43ED-A1A9-3806DE1B077F}" type="pres">
      <dgm:prSet presAssocID="{71F77680-0449-4035-B046-8C2EDAC33191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9554E71F-C746-4610-A947-C5848AFAC916}" type="pres">
      <dgm:prSet presAssocID="{C7797AC4-25CE-47C2-A46C-917D29790779}" presName="spacer" presStyleCnt="0"/>
      <dgm:spPr/>
    </dgm:pt>
    <dgm:pt modelId="{CB896524-1821-41EE-AD37-B1B91E2BB3B5}" type="pres">
      <dgm:prSet presAssocID="{1A281225-F1A6-40B6-94B9-4893A4156DE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0C4B5187-8D14-4B82-9868-6A17371CFFCE}" type="pres">
      <dgm:prSet presAssocID="{B8BAFB88-3FF0-4473-A5F2-F011F2EB3A55}" presName="spacer" presStyleCnt="0"/>
      <dgm:spPr/>
    </dgm:pt>
    <dgm:pt modelId="{34435B15-617B-4888-B689-D1509AEC6CB9}" type="pres">
      <dgm:prSet presAssocID="{831359A2-1DFA-4BA0-B76F-053B0AE051C4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C3728FE1-2DA4-4E6D-9E00-D01AE0EE740A}" type="pres">
      <dgm:prSet presAssocID="{1006C4BF-5FE3-4BF4-A339-20BA09C594B3}" presName="spacer" presStyleCnt="0"/>
      <dgm:spPr/>
    </dgm:pt>
    <dgm:pt modelId="{1D309096-13D9-4D32-8F03-8623C373A1B8}" type="pres">
      <dgm:prSet presAssocID="{573C42F0-A9B9-48ED-9FD6-B9785E6F007E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0424F08B-E817-4C9A-9E7E-3E6B6E96D917}" type="pres">
      <dgm:prSet presAssocID="{971621AD-510E-4F26-B9CF-7AB04284A5ED}" presName="spacer" presStyleCnt="0"/>
      <dgm:spPr/>
    </dgm:pt>
    <dgm:pt modelId="{F5F8CC54-00AA-42B7-A59E-AB762FF0D905}" type="pres">
      <dgm:prSet presAssocID="{AA2E6CC7-FA60-42D2-BF03-4010662B8AE6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6372E105-119F-46AF-9B15-11761709F5D9}" type="presOf" srcId="{573C42F0-A9B9-48ED-9FD6-B9785E6F007E}" destId="{1D309096-13D9-4D32-8F03-8623C373A1B8}" srcOrd="0" destOrd="0" presId="urn:microsoft.com/office/officeart/2005/8/layout/vList2"/>
    <dgm:cxn modelId="{BD7D355F-E322-498E-B5F4-5B000EDE7ECB}" srcId="{BF7B20C4-E4DC-4BF9-A377-96D8EE785515}" destId="{1A281225-F1A6-40B6-94B9-4893A4156DE4}" srcOrd="3" destOrd="0" parTransId="{561F466C-1AFE-49E2-AE38-0440E0197959}" sibTransId="{B8BAFB88-3FF0-4473-A5F2-F011F2EB3A55}"/>
    <dgm:cxn modelId="{11404060-3BB6-41AD-A5F3-87626CD95616}" srcId="{BF7B20C4-E4DC-4BF9-A377-96D8EE785515}" destId="{831359A2-1DFA-4BA0-B76F-053B0AE051C4}" srcOrd="4" destOrd="0" parTransId="{57C4E856-C055-404F-A123-0B19D5960B13}" sibTransId="{1006C4BF-5FE3-4BF4-A339-20BA09C594B3}"/>
    <dgm:cxn modelId="{C2CE5B62-4E07-4FE0-B8C0-19795C830C03}" type="presOf" srcId="{02E9A699-3174-4F5B-A4CA-8B1800F727AD}" destId="{53A9C43B-9BE7-4084-8196-6E97386CDD9A}" srcOrd="0" destOrd="0" presId="urn:microsoft.com/office/officeart/2005/8/layout/vList2"/>
    <dgm:cxn modelId="{B52D3843-EC06-4FFC-A890-446BBA509373}" srcId="{BF7B20C4-E4DC-4BF9-A377-96D8EE785515}" destId="{71F77680-0449-4035-B046-8C2EDAC33191}" srcOrd="2" destOrd="0" parTransId="{5EBF11C8-9838-4ED4-9663-B94FB26C85C1}" sibTransId="{C7797AC4-25CE-47C2-A46C-917D29790779}"/>
    <dgm:cxn modelId="{A0575047-4092-4553-B0E3-B0FB854B4DA8}" srcId="{BF7B20C4-E4DC-4BF9-A377-96D8EE785515}" destId="{573C42F0-A9B9-48ED-9FD6-B9785E6F007E}" srcOrd="5" destOrd="0" parTransId="{4264630A-53EA-432C-B196-B7637B36BE80}" sibTransId="{971621AD-510E-4F26-B9CF-7AB04284A5ED}"/>
    <dgm:cxn modelId="{FFE79E68-BC35-4B1E-8806-E2C14D865B75}" type="presOf" srcId="{C80C7FAE-A54D-413F-808D-01948E3B66B4}" destId="{D03A388B-BF2A-43D4-8384-BEAADD04F94B}" srcOrd="0" destOrd="0" presId="urn:microsoft.com/office/officeart/2005/8/layout/vList2"/>
    <dgm:cxn modelId="{7DF98F96-1053-4175-BFBD-B01A5D871001}" type="presOf" srcId="{AA2E6CC7-FA60-42D2-BF03-4010662B8AE6}" destId="{F5F8CC54-00AA-42B7-A59E-AB762FF0D905}" srcOrd="0" destOrd="0" presId="urn:microsoft.com/office/officeart/2005/8/layout/vList2"/>
    <dgm:cxn modelId="{C1740EA9-4BBB-4940-882D-B37AA4A5F8F0}" srcId="{BF7B20C4-E4DC-4BF9-A377-96D8EE785515}" destId="{AA2E6CC7-FA60-42D2-BF03-4010662B8AE6}" srcOrd="6" destOrd="0" parTransId="{2362245B-CA72-424A-86FC-E0AA8883DC70}" sibTransId="{C68D65D9-5A0F-4BF4-BA99-91758D6C0B8C}"/>
    <dgm:cxn modelId="{B97BC3C3-E9B8-4CA3-964A-7369368E9528}" type="presOf" srcId="{1A281225-F1A6-40B6-94B9-4893A4156DE4}" destId="{CB896524-1821-41EE-AD37-B1B91E2BB3B5}" srcOrd="0" destOrd="0" presId="urn:microsoft.com/office/officeart/2005/8/layout/vList2"/>
    <dgm:cxn modelId="{CD4657CC-0A35-42F3-BC3A-7348DB4E27A3}" type="presOf" srcId="{BF7B20C4-E4DC-4BF9-A377-96D8EE785515}" destId="{80ADF6E3-04B2-4B16-9581-A59F6808B4CF}" srcOrd="0" destOrd="0" presId="urn:microsoft.com/office/officeart/2005/8/layout/vList2"/>
    <dgm:cxn modelId="{345367D0-BBD9-4CCF-AC19-966B161021EC}" srcId="{BF7B20C4-E4DC-4BF9-A377-96D8EE785515}" destId="{C80C7FAE-A54D-413F-808D-01948E3B66B4}" srcOrd="1" destOrd="0" parTransId="{757CE910-345F-4028-AECB-50C9BB656144}" sibTransId="{CC8BAF21-1D1F-4410-9ABA-C785DE25B3B3}"/>
    <dgm:cxn modelId="{E8985EE3-E32A-4136-9030-89ACBFD6DA92}" srcId="{BF7B20C4-E4DC-4BF9-A377-96D8EE785515}" destId="{02E9A699-3174-4F5B-A4CA-8B1800F727AD}" srcOrd="0" destOrd="0" parTransId="{316EFBBC-CDC7-4B98-B926-B7CD3490EB6F}" sibTransId="{B2D30CE8-8221-4B92-A23A-637569AD3560}"/>
    <dgm:cxn modelId="{262EFBFC-D888-48CD-95EE-3D96E1DA1A25}" type="presOf" srcId="{831359A2-1DFA-4BA0-B76F-053B0AE051C4}" destId="{34435B15-617B-4888-B689-D1509AEC6CB9}" srcOrd="0" destOrd="0" presId="urn:microsoft.com/office/officeart/2005/8/layout/vList2"/>
    <dgm:cxn modelId="{948BD0FD-9BEB-4B5D-90D8-6422A42CEE59}" type="presOf" srcId="{71F77680-0449-4035-B046-8C2EDAC33191}" destId="{8A3003E8-06C2-43ED-A1A9-3806DE1B077F}" srcOrd="0" destOrd="0" presId="urn:microsoft.com/office/officeart/2005/8/layout/vList2"/>
    <dgm:cxn modelId="{2ECBCA2A-FD57-4C67-A9C2-BAE3864147B6}" type="presParOf" srcId="{80ADF6E3-04B2-4B16-9581-A59F6808B4CF}" destId="{53A9C43B-9BE7-4084-8196-6E97386CDD9A}" srcOrd="0" destOrd="0" presId="urn:microsoft.com/office/officeart/2005/8/layout/vList2"/>
    <dgm:cxn modelId="{49A0D6BE-3808-402F-AC9A-9041371F69D1}" type="presParOf" srcId="{80ADF6E3-04B2-4B16-9581-A59F6808B4CF}" destId="{3DFE2151-C81D-452D-99DA-597B647A80B0}" srcOrd="1" destOrd="0" presId="urn:microsoft.com/office/officeart/2005/8/layout/vList2"/>
    <dgm:cxn modelId="{90301D76-D94B-45C9-86DB-B810C7FC6408}" type="presParOf" srcId="{80ADF6E3-04B2-4B16-9581-A59F6808B4CF}" destId="{D03A388B-BF2A-43D4-8384-BEAADD04F94B}" srcOrd="2" destOrd="0" presId="urn:microsoft.com/office/officeart/2005/8/layout/vList2"/>
    <dgm:cxn modelId="{B5CE5469-5B73-42F8-914B-447B7B272C80}" type="presParOf" srcId="{80ADF6E3-04B2-4B16-9581-A59F6808B4CF}" destId="{E6B91E5E-33E7-4655-9947-287E422CF1E3}" srcOrd="3" destOrd="0" presId="urn:microsoft.com/office/officeart/2005/8/layout/vList2"/>
    <dgm:cxn modelId="{764FC17F-4420-4358-A859-C67AF2B9B0CE}" type="presParOf" srcId="{80ADF6E3-04B2-4B16-9581-A59F6808B4CF}" destId="{8A3003E8-06C2-43ED-A1A9-3806DE1B077F}" srcOrd="4" destOrd="0" presId="urn:microsoft.com/office/officeart/2005/8/layout/vList2"/>
    <dgm:cxn modelId="{BD9446C7-A554-453E-9447-BA1FD333B953}" type="presParOf" srcId="{80ADF6E3-04B2-4B16-9581-A59F6808B4CF}" destId="{9554E71F-C746-4610-A947-C5848AFAC916}" srcOrd="5" destOrd="0" presId="urn:microsoft.com/office/officeart/2005/8/layout/vList2"/>
    <dgm:cxn modelId="{A05E5C5F-01E7-4677-A2E1-1396C94A5822}" type="presParOf" srcId="{80ADF6E3-04B2-4B16-9581-A59F6808B4CF}" destId="{CB896524-1821-41EE-AD37-B1B91E2BB3B5}" srcOrd="6" destOrd="0" presId="urn:microsoft.com/office/officeart/2005/8/layout/vList2"/>
    <dgm:cxn modelId="{937F8AF5-5363-4CB9-9116-75044EDFCF0A}" type="presParOf" srcId="{80ADF6E3-04B2-4B16-9581-A59F6808B4CF}" destId="{0C4B5187-8D14-4B82-9868-6A17371CFFCE}" srcOrd="7" destOrd="0" presId="urn:microsoft.com/office/officeart/2005/8/layout/vList2"/>
    <dgm:cxn modelId="{B332F23F-6436-4A82-8042-7F009B1CB782}" type="presParOf" srcId="{80ADF6E3-04B2-4B16-9581-A59F6808B4CF}" destId="{34435B15-617B-4888-B689-D1509AEC6CB9}" srcOrd="8" destOrd="0" presId="urn:microsoft.com/office/officeart/2005/8/layout/vList2"/>
    <dgm:cxn modelId="{3D4D36B1-4EA7-4C59-AFA4-6CC743374CCE}" type="presParOf" srcId="{80ADF6E3-04B2-4B16-9581-A59F6808B4CF}" destId="{C3728FE1-2DA4-4E6D-9E00-D01AE0EE740A}" srcOrd="9" destOrd="0" presId="urn:microsoft.com/office/officeart/2005/8/layout/vList2"/>
    <dgm:cxn modelId="{F45EFBDD-A13F-440D-A3AF-F82BA762FDD5}" type="presParOf" srcId="{80ADF6E3-04B2-4B16-9581-A59F6808B4CF}" destId="{1D309096-13D9-4D32-8F03-8623C373A1B8}" srcOrd="10" destOrd="0" presId="urn:microsoft.com/office/officeart/2005/8/layout/vList2"/>
    <dgm:cxn modelId="{59E17014-8438-4644-B860-0E4F9B8D767A}" type="presParOf" srcId="{80ADF6E3-04B2-4B16-9581-A59F6808B4CF}" destId="{0424F08B-E817-4C9A-9E7E-3E6B6E96D917}" srcOrd="11" destOrd="0" presId="urn:microsoft.com/office/officeart/2005/8/layout/vList2"/>
    <dgm:cxn modelId="{5976DB1A-4EDB-4A8D-A3B2-B0286B99C23F}" type="presParOf" srcId="{80ADF6E3-04B2-4B16-9581-A59F6808B4CF}" destId="{F5F8CC54-00AA-42B7-A59E-AB762FF0D905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539180-8E4E-4186-B25A-0DAA6E010EF5}" type="doc">
      <dgm:prSet loTypeId="urn:microsoft.com/office/officeart/2005/8/layout/hierarchy1" loCatId="hierarchy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2F33BD9-273F-48A3-ADE6-D1413EE70853}">
      <dgm:prSet/>
      <dgm:spPr/>
      <dgm:t>
        <a:bodyPr/>
        <a:lstStyle/>
        <a:p>
          <a:r>
            <a:rPr lang="ru-RU" b="1"/>
            <a:t>Принцип действия:</a:t>
          </a:r>
          <a:r>
            <a:rPr lang="ru-RU"/>
            <a:t> При поглощении УФ-излучения происходят переходы между электронными энергетическими уровнями молекул. </a:t>
          </a:r>
          <a:endParaRPr lang="en-US"/>
        </a:p>
      </dgm:t>
    </dgm:pt>
    <dgm:pt modelId="{21646583-6700-45BA-A6A3-681D4B17F40E}" type="parTrans" cxnId="{B8875565-6D0C-42AF-8EB0-E48CF13B987C}">
      <dgm:prSet/>
      <dgm:spPr/>
      <dgm:t>
        <a:bodyPr/>
        <a:lstStyle/>
        <a:p>
          <a:endParaRPr lang="en-US"/>
        </a:p>
      </dgm:t>
    </dgm:pt>
    <dgm:pt modelId="{56E90694-CD87-48C3-B15D-48F8173AB157}" type="sibTrans" cxnId="{B8875565-6D0C-42AF-8EB0-E48CF13B987C}">
      <dgm:prSet/>
      <dgm:spPr/>
      <dgm:t>
        <a:bodyPr/>
        <a:lstStyle/>
        <a:p>
          <a:endParaRPr lang="en-US"/>
        </a:p>
      </dgm:t>
    </dgm:pt>
    <dgm:pt modelId="{3CB48A60-F124-4B37-8431-EA91B748478D}">
      <dgm:prSet/>
      <dgm:spPr/>
      <dgm:t>
        <a:bodyPr/>
        <a:lstStyle/>
        <a:p>
          <a:r>
            <a:rPr lang="ru-RU" b="1"/>
            <a:t>Применение:</a:t>
          </a:r>
          <a:r>
            <a:rPr lang="ru-RU"/>
            <a:t> Часто используется для количественного анализа (определения концентрации веществ) и исследования электронных структур молекул. </a:t>
          </a:r>
          <a:endParaRPr lang="en-US"/>
        </a:p>
      </dgm:t>
    </dgm:pt>
    <dgm:pt modelId="{BFE3D8F0-06A2-4564-A949-DB7C4397A445}" type="parTrans" cxnId="{CF253311-C0E1-455F-A31D-3D064C6720BE}">
      <dgm:prSet/>
      <dgm:spPr/>
      <dgm:t>
        <a:bodyPr/>
        <a:lstStyle/>
        <a:p>
          <a:endParaRPr lang="en-US"/>
        </a:p>
      </dgm:t>
    </dgm:pt>
    <dgm:pt modelId="{1F72F0DB-8222-417F-9F0C-E88ABA42DE77}" type="sibTrans" cxnId="{CF253311-C0E1-455F-A31D-3D064C6720BE}">
      <dgm:prSet/>
      <dgm:spPr/>
      <dgm:t>
        <a:bodyPr/>
        <a:lstStyle/>
        <a:p>
          <a:endParaRPr lang="en-US"/>
        </a:p>
      </dgm:t>
    </dgm:pt>
    <dgm:pt modelId="{A851659B-3899-4CD3-B86B-5F1DE15540EE}" type="pres">
      <dgm:prSet presAssocID="{E8539180-8E4E-4186-B25A-0DAA6E010EF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3B5DD5B-1646-40BF-B947-6F75BD4325EE}" type="pres">
      <dgm:prSet presAssocID="{52F33BD9-273F-48A3-ADE6-D1413EE70853}" presName="hierRoot1" presStyleCnt="0"/>
      <dgm:spPr/>
    </dgm:pt>
    <dgm:pt modelId="{497E6F37-BCDE-4207-BF98-01E54020E2A5}" type="pres">
      <dgm:prSet presAssocID="{52F33BD9-273F-48A3-ADE6-D1413EE70853}" presName="composite" presStyleCnt="0"/>
      <dgm:spPr/>
    </dgm:pt>
    <dgm:pt modelId="{02C218D3-85C5-4C65-B8EA-41654A40780B}" type="pres">
      <dgm:prSet presAssocID="{52F33BD9-273F-48A3-ADE6-D1413EE70853}" presName="background" presStyleLbl="node0" presStyleIdx="0" presStyleCnt="2"/>
      <dgm:spPr/>
    </dgm:pt>
    <dgm:pt modelId="{DD32DED3-23D9-41C5-881B-17D1B0FC45D5}" type="pres">
      <dgm:prSet presAssocID="{52F33BD9-273F-48A3-ADE6-D1413EE70853}" presName="text" presStyleLbl="fgAcc0" presStyleIdx="0" presStyleCnt="2">
        <dgm:presLayoutVars>
          <dgm:chPref val="3"/>
        </dgm:presLayoutVars>
      </dgm:prSet>
      <dgm:spPr/>
    </dgm:pt>
    <dgm:pt modelId="{40717F60-5A7E-48CA-A0C6-247A942E9CEA}" type="pres">
      <dgm:prSet presAssocID="{52F33BD9-273F-48A3-ADE6-D1413EE70853}" presName="hierChild2" presStyleCnt="0"/>
      <dgm:spPr/>
    </dgm:pt>
    <dgm:pt modelId="{0AFF22A2-DA45-4E10-8BB2-AB0602169460}" type="pres">
      <dgm:prSet presAssocID="{3CB48A60-F124-4B37-8431-EA91B748478D}" presName="hierRoot1" presStyleCnt="0"/>
      <dgm:spPr/>
    </dgm:pt>
    <dgm:pt modelId="{13638910-4B55-48A0-BAF0-6DD7C0CCAFFB}" type="pres">
      <dgm:prSet presAssocID="{3CB48A60-F124-4B37-8431-EA91B748478D}" presName="composite" presStyleCnt="0"/>
      <dgm:spPr/>
    </dgm:pt>
    <dgm:pt modelId="{07F65189-F73F-4CAE-8813-4BA39CCB02B5}" type="pres">
      <dgm:prSet presAssocID="{3CB48A60-F124-4B37-8431-EA91B748478D}" presName="background" presStyleLbl="node0" presStyleIdx="1" presStyleCnt="2"/>
      <dgm:spPr/>
    </dgm:pt>
    <dgm:pt modelId="{E208A393-26D3-40C6-B0A7-8358C463A833}" type="pres">
      <dgm:prSet presAssocID="{3CB48A60-F124-4B37-8431-EA91B748478D}" presName="text" presStyleLbl="fgAcc0" presStyleIdx="1" presStyleCnt="2">
        <dgm:presLayoutVars>
          <dgm:chPref val="3"/>
        </dgm:presLayoutVars>
      </dgm:prSet>
      <dgm:spPr/>
    </dgm:pt>
    <dgm:pt modelId="{60321EF3-B76D-4BFA-ACE2-16AD544AB950}" type="pres">
      <dgm:prSet presAssocID="{3CB48A60-F124-4B37-8431-EA91B748478D}" presName="hierChild2" presStyleCnt="0"/>
      <dgm:spPr/>
    </dgm:pt>
  </dgm:ptLst>
  <dgm:cxnLst>
    <dgm:cxn modelId="{CF253311-C0E1-455F-A31D-3D064C6720BE}" srcId="{E8539180-8E4E-4186-B25A-0DAA6E010EF5}" destId="{3CB48A60-F124-4B37-8431-EA91B748478D}" srcOrd="1" destOrd="0" parTransId="{BFE3D8F0-06A2-4564-A949-DB7C4397A445}" sibTransId="{1F72F0DB-8222-417F-9F0C-E88ABA42DE77}"/>
    <dgm:cxn modelId="{EB2F6C36-A519-4A35-B91B-521A9D437738}" type="presOf" srcId="{E8539180-8E4E-4186-B25A-0DAA6E010EF5}" destId="{A851659B-3899-4CD3-B86B-5F1DE15540EE}" srcOrd="0" destOrd="0" presId="urn:microsoft.com/office/officeart/2005/8/layout/hierarchy1"/>
    <dgm:cxn modelId="{B8875565-6D0C-42AF-8EB0-E48CF13B987C}" srcId="{E8539180-8E4E-4186-B25A-0DAA6E010EF5}" destId="{52F33BD9-273F-48A3-ADE6-D1413EE70853}" srcOrd="0" destOrd="0" parTransId="{21646583-6700-45BA-A6A3-681D4B17F40E}" sibTransId="{56E90694-CD87-48C3-B15D-48F8173AB157}"/>
    <dgm:cxn modelId="{C64AD849-7875-4E31-AA35-729C1511A248}" type="presOf" srcId="{52F33BD9-273F-48A3-ADE6-D1413EE70853}" destId="{DD32DED3-23D9-41C5-881B-17D1B0FC45D5}" srcOrd="0" destOrd="0" presId="urn:microsoft.com/office/officeart/2005/8/layout/hierarchy1"/>
    <dgm:cxn modelId="{516EEEE7-217A-45D3-A5D2-901821844353}" type="presOf" srcId="{3CB48A60-F124-4B37-8431-EA91B748478D}" destId="{E208A393-26D3-40C6-B0A7-8358C463A833}" srcOrd="0" destOrd="0" presId="urn:microsoft.com/office/officeart/2005/8/layout/hierarchy1"/>
    <dgm:cxn modelId="{37F93AF3-F991-40E3-BEB5-B1D4A26E072A}" type="presParOf" srcId="{A851659B-3899-4CD3-B86B-5F1DE15540EE}" destId="{83B5DD5B-1646-40BF-B947-6F75BD4325EE}" srcOrd="0" destOrd="0" presId="urn:microsoft.com/office/officeart/2005/8/layout/hierarchy1"/>
    <dgm:cxn modelId="{22ADFAB7-CE2E-43DC-B543-3D487C33FE1F}" type="presParOf" srcId="{83B5DD5B-1646-40BF-B947-6F75BD4325EE}" destId="{497E6F37-BCDE-4207-BF98-01E54020E2A5}" srcOrd="0" destOrd="0" presId="urn:microsoft.com/office/officeart/2005/8/layout/hierarchy1"/>
    <dgm:cxn modelId="{61734234-7BED-4082-B303-75C321AC07A6}" type="presParOf" srcId="{497E6F37-BCDE-4207-BF98-01E54020E2A5}" destId="{02C218D3-85C5-4C65-B8EA-41654A40780B}" srcOrd="0" destOrd="0" presId="urn:microsoft.com/office/officeart/2005/8/layout/hierarchy1"/>
    <dgm:cxn modelId="{7A362359-B912-4DC8-8C71-5113723B8116}" type="presParOf" srcId="{497E6F37-BCDE-4207-BF98-01E54020E2A5}" destId="{DD32DED3-23D9-41C5-881B-17D1B0FC45D5}" srcOrd="1" destOrd="0" presId="urn:microsoft.com/office/officeart/2005/8/layout/hierarchy1"/>
    <dgm:cxn modelId="{45514452-6EB1-4BA5-9150-AB9E4132DFE5}" type="presParOf" srcId="{83B5DD5B-1646-40BF-B947-6F75BD4325EE}" destId="{40717F60-5A7E-48CA-A0C6-247A942E9CEA}" srcOrd="1" destOrd="0" presId="urn:microsoft.com/office/officeart/2005/8/layout/hierarchy1"/>
    <dgm:cxn modelId="{9FBFE18B-DB36-4955-B535-192DE445CD8A}" type="presParOf" srcId="{A851659B-3899-4CD3-B86B-5F1DE15540EE}" destId="{0AFF22A2-DA45-4E10-8BB2-AB0602169460}" srcOrd="1" destOrd="0" presId="urn:microsoft.com/office/officeart/2005/8/layout/hierarchy1"/>
    <dgm:cxn modelId="{E402F0A4-E75E-4283-828A-52CBCD653704}" type="presParOf" srcId="{0AFF22A2-DA45-4E10-8BB2-AB0602169460}" destId="{13638910-4B55-48A0-BAF0-6DD7C0CCAFFB}" srcOrd="0" destOrd="0" presId="urn:microsoft.com/office/officeart/2005/8/layout/hierarchy1"/>
    <dgm:cxn modelId="{3BBF383A-EDAA-4271-8BD7-685F1CC8AB46}" type="presParOf" srcId="{13638910-4B55-48A0-BAF0-6DD7C0CCAFFB}" destId="{07F65189-F73F-4CAE-8813-4BA39CCB02B5}" srcOrd="0" destOrd="0" presId="urn:microsoft.com/office/officeart/2005/8/layout/hierarchy1"/>
    <dgm:cxn modelId="{3B71121D-C811-4025-93B3-B8481531A1A2}" type="presParOf" srcId="{13638910-4B55-48A0-BAF0-6DD7C0CCAFFB}" destId="{E208A393-26D3-40C6-B0A7-8358C463A833}" srcOrd="1" destOrd="0" presId="urn:microsoft.com/office/officeart/2005/8/layout/hierarchy1"/>
    <dgm:cxn modelId="{37B3BAD1-F4DA-4D78-B7C8-05332FF88252}" type="presParOf" srcId="{0AFF22A2-DA45-4E10-8BB2-AB0602169460}" destId="{60321EF3-B76D-4BFA-ACE2-16AD544AB95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F9B5A4-61AA-457F-BE96-D01BEE85B05F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3AD4ECE-6035-4A16-9586-8B349A850959}">
      <dgm:prSet/>
      <dgm:spPr/>
      <dgm:t>
        <a:bodyPr/>
        <a:lstStyle/>
        <a:p>
          <a:r>
            <a:rPr lang="ru-RU" b="1"/>
            <a:t>Разделение образца и эталона:</a:t>
          </a:r>
          <a:r>
            <a:rPr lang="ru-RU"/>
            <a:t> </a:t>
          </a:r>
          <a:endParaRPr lang="en-US"/>
        </a:p>
      </dgm:t>
    </dgm:pt>
    <dgm:pt modelId="{8D85B102-343D-4C66-BFF1-5AEA4D9BDA32}" type="parTrans" cxnId="{E6CBEC5F-D3C4-4F59-8AD9-28928F8233C6}">
      <dgm:prSet/>
      <dgm:spPr/>
      <dgm:t>
        <a:bodyPr/>
        <a:lstStyle/>
        <a:p>
          <a:endParaRPr lang="en-US"/>
        </a:p>
      </dgm:t>
    </dgm:pt>
    <dgm:pt modelId="{AF6150A0-CB17-4A54-B0FD-7DCADAEA3537}" type="sibTrans" cxnId="{E6CBEC5F-D3C4-4F59-8AD9-28928F8233C6}">
      <dgm:prSet/>
      <dgm:spPr/>
      <dgm:t>
        <a:bodyPr/>
        <a:lstStyle/>
        <a:p>
          <a:endParaRPr lang="en-US"/>
        </a:p>
      </dgm:t>
    </dgm:pt>
    <dgm:pt modelId="{803AB54A-04C9-4C6F-A372-EFC0879A46CC}">
      <dgm:prSet/>
      <dgm:spPr/>
      <dgm:t>
        <a:bodyPr/>
        <a:lstStyle/>
        <a:p>
          <a:r>
            <a:rPr lang="ru-RU"/>
            <a:t>Исследуемый образец и эталонный материал помещаются в отдельные ячейки калориметра. </a:t>
          </a:r>
          <a:endParaRPr lang="en-US"/>
        </a:p>
      </dgm:t>
    </dgm:pt>
    <dgm:pt modelId="{E534BA14-F0E0-4011-85A1-784EE765E5D2}" type="parTrans" cxnId="{70420D06-3C94-4686-80E4-0AE575C86061}">
      <dgm:prSet/>
      <dgm:spPr/>
      <dgm:t>
        <a:bodyPr/>
        <a:lstStyle/>
        <a:p>
          <a:endParaRPr lang="en-US"/>
        </a:p>
      </dgm:t>
    </dgm:pt>
    <dgm:pt modelId="{B0404F9C-83C8-4849-83F1-AA23199F9B52}" type="sibTrans" cxnId="{70420D06-3C94-4686-80E4-0AE575C86061}">
      <dgm:prSet/>
      <dgm:spPr/>
      <dgm:t>
        <a:bodyPr/>
        <a:lstStyle/>
        <a:p>
          <a:endParaRPr lang="en-US"/>
        </a:p>
      </dgm:t>
    </dgm:pt>
    <dgm:pt modelId="{3CF185A2-4390-4BE8-AD76-EC8AB2C15A1F}">
      <dgm:prSet/>
      <dgm:spPr/>
      <dgm:t>
        <a:bodyPr/>
        <a:lstStyle/>
        <a:p>
          <a:r>
            <a:rPr lang="ru-RU" b="1"/>
            <a:t>Контролируемое нагревание/охлаждение:</a:t>
          </a:r>
          <a:r>
            <a:rPr lang="ru-RU"/>
            <a:t> </a:t>
          </a:r>
          <a:endParaRPr lang="en-US"/>
        </a:p>
      </dgm:t>
    </dgm:pt>
    <dgm:pt modelId="{62CF2E2D-0236-4BC4-AE71-D69ACC5F802C}" type="parTrans" cxnId="{A03B8C32-C09E-4631-84FF-FB40CF15B85F}">
      <dgm:prSet/>
      <dgm:spPr/>
      <dgm:t>
        <a:bodyPr/>
        <a:lstStyle/>
        <a:p>
          <a:endParaRPr lang="en-US"/>
        </a:p>
      </dgm:t>
    </dgm:pt>
    <dgm:pt modelId="{1F563726-1785-4192-9527-022DDC8C0CAF}" type="sibTrans" cxnId="{A03B8C32-C09E-4631-84FF-FB40CF15B85F}">
      <dgm:prSet/>
      <dgm:spPr/>
      <dgm:t>
        <a:bodyPr/>
        <a:lstStyle/>
        <a:p>
          <a:endParaRPr lang="en-US"/>
        </a:p>
      </dgm:t>
    </dgm:pt>
    <dgm:pt modelId="{99082A32-211A-4185-8107-BC0AF75B66E6}">
      <dgm:prSet/>
      <dgm:spPr/>
      <dgm:t>
        <a:bodyPr/>
        <a:lstStyle/>
        <a:p>
          <a:r>
            <a:rPr lang="ru-RU"/>
            <a:t>Оба материала нагреваются или охлаждаются с постоянной скоростью по заданной температурной программе. </a:t>
          </a:r>
          <a:endParaRPr lang="en-US"/>
        </a:p>
      </dgm:t>
    </dgm:pt>
    <dgm:pt modelId="{C9250A64-F366-48B6-B436-A2B16C2ECAC0}" type="parTrans" cxnId="{82513B97-CB2D-4E6E-A8BD-72CDAD4A8D3F}">
      <dgm:prSet/>
      <dgm:spPr/>
      <dgm:t>
        <a:bodyPr/>
        <a:lstStyle/>
        <a:p>
          <a:endParaRPr lang="en-US"/>
        </a:p>
      </dgm:t>
    </dgm:pt>
    <dgm:pt modelId="{3EE476AA-F6E0-4748-92BC-3C6E43D3A2F7}" type="sibTrans" cxnId="{82513B97-CB2D-4E6E-A8BD-72CDAD4A8D3F}">
      <dgm:prSet/>
      <dgm:spPr/>
      <dgm:t>
        <a:bodyPr/>
        <a:lstStyle/>
        <a:p>
          <a:endParaRPr lang="en-US"/>
        </a:p>
      </dgm:t>
    </dgm:pt>
    <dgm:pt modelId="{44E82DB5-BFE4-4E6A-A9CC-24D31C832275}">
      <dgm:prSet/>
      <dgm:spPr/>
      <dgm:t>
        <a:bodyPr/>
        <a:lstStyle/>
        <a:p>
          <a:r>
            <a:rPr lang="ru-RU" b="1"/>
            <a:t>Измерение теплового потока:</a:t>
          </a:r>
          <a:r>
            <a:rPr lang="ru-RU"/>
            <a:t> </a:t>
          </a:r>
          <a:endParaRPr lang="en-US"/>
        </a:p>
      </dgm:t>
    </dgm:pt>
    <dgm:pt modelId="{C4767D53-2015-416A-8F8F-516077FFB58E}" type="parTrans" cxnId="{40AC9E8F-C011-4AAE-B3B4-177179559708}">
      <dgm:prSet/>
      <dgm:spPr/>
      <dgm:t>
        <a:bodyPr/>
        <a:lstStyle/>
        <a:p>
          <a:endParaRPr lang="en-US"/>
        </a:p>
      </dgm:t>
    </dgm:pt>
    <dgm:pt modelId="{81E49110-9699-460A-8669-C964A6113B6B}" type="sibTrans" cxnId="{40AC9E8F-C011-4AAE-B3B4-177179559708}">
      <dgm:prSet/>
      <dgm:spPr/>
      <dgm:t>
        <a:bodyPr/>
        <a:lstStyle/>
        <a:p>
          <a:endParaRPr lang="en-US"/>
        </a:p>
      </dgm:t>
    </dgm:pt>
    <dgm:pt modelId="{EA94BFD0-21BB-49F7-95E2-61CE79776FCB}">
      <dgm:prSet/>
      <dgm:spPr/>
      <dgm:t>
        <a:bodyPr/>
        <a:lstStyle/>
        <a:p>
          <a:r>
            <a:rPr lang="ru-RU"/>
            <a:t>Прибор непрерывно измеряет разницу в тепловом потоке (тепловой энергии), необходимой для поддержания одинаковой температуры образца и эталона. </a:t>
          </a:r>
          <a:endParaRPr lang="en-US"/>
        </a:p>
      </dgm:t>
    </dgm:pt>
    <dgm:pt modelId="{B55B5BC2-CC34-423B-969B-F772ED82F0E9}" type="parTrans" cxnId="{292E659E-28FD-4D52-B828-F8423D8AF1D8}">
      <dgm:prSet/>
      <dgm:spPr/>
      <dgm:t>
        <a:bodyPr/>
        <a:lstStyle/>
        <a:p>
          <a:endParaRPr lang="en-US"/>
        </a:p>
      </dgm:t>
    </dgm:pt>
    <dgm:pt modelId="{E8420027-B810-4A44-84A3-E6ACA714D4BB}" type="sibTrans" cxnId="{292E659E-28FD-4D52-B828-F8423D8AF1D8}">
      <dgm:prSet/>
      <dgm:spPr/>
      <dgm:t>
        <a:bodyPr/>
        <a:lstStyle/>
        <a:p>
          <a:endParaRPr lang="en-US"/>
        </a:p>
      </dgm:t>
    </dgm:pt>
    <dgm:pt modelId="{E0EBF515-7491-4E64-BA4C-B2DB1BA99438}" type="pres">
      <dgm:prSet presAssocID="{75F9B5A4-61AA-457F-BE96-D01BEE85B05F}" presName="vert0" presStyleCnt="0">
        <dgm:presLayoutVars>
          <dgm:dir/>
          <dgm:animOne val="branch"/>
          <dgm:animLvl val="lvl"/>
        </dgm:presLayoutVars>
      </dgm:prSet>
      <dgm:spPr/>
    </dgm:pt>
    <dgm:pt modelId="{D17E2242-93A7-4D8E-A34B-E5AE4EDD7EE4}" type="pres">
      <dgm:prSet presAssocID="{B3AD4ECE-6035-4A16-9586-8B349A850959}" presName="thickLine" presStyleLbl="alignNode1" presStyleIdx="0" presStyleCnt="6"/>
      <dgm:spPr/>
    </dgm:pt>
    <dgm:pt modelId="{4A7282ED-4A83-443D-AB0E-95228BD5A0BB}" type="pres">
      <dgm:prSet presAssocID="{B3AD4ECE-6035-4A16-9586-8B349A850959}" presName="horz1" presStyleCnt="0"/>
      <dgm:spPr/>
    </dgm:pt>
    <dgm:pt modelId="{A2D517D0-DD0C-4D5C-B79F-1CBB397C6DAC}" type="pres">
      <dgm:prSet presAssocID="{B3AD4ECE-6035-4A16-9586-8B349A850959}" presName="tx1" presStyleLbl="revTx" presStyleIdx="0" presStyleCnt="6"/>
      <dgm:spPr/>
    </dgm:pt>
    <dgm:pt modelId="{6DBB9AF0-901D-4A10-A18D-DFD40F837398}" type="pres">
      <dgm:prSet presAssocID="{B3AD4ECE-6035-4A16-9586-8B349A850959}" presName="vert1" presStyleCnt="0"/>
      <dgm:spPr/>
    </dgm:pt>
    <dgm:pt modelId="{3697EDF2-1347-4824-8902-0A7A0EA3C928}" type="pres">
      <dgm:prSet presAssocID="{803AB54A-04C9-4C6F-A372-EFC0879A46CC}" presName="thickLine" presStyleLbl="alignNode1" presStyleIdx="1" presStyleCnt="6"/>
      <dgm:spPr/>
    </dgm:pt>
    <dgm:pt modelId="{1B4E4E74-21D0-4EBD-893D-295FC8AFB8DA}" type="pres">
      <dgm:prSet presAssocID="{803AB54A-04C9-4C6F-A372-EFC0879A46CC}" presName="horz1" presStyleCnt="0"/>
      <dgm:spPr/>
    </dgm:pt>
    <dgm:pt modelId="{90B1BBF9-E782-44FC-B539-D05D7FA2CB80}" type="pres">
      <dgm:prSet presAssocID="{803AB54A-04C9-4C6F-A372-EFC0879A46CC}" presName="tx1" presStyleLbl="revTx" presStyleIdx="1" presStyleCnt="6"/>
      <dgm:spPr/>
    </dgm:pt>
    <dgm:pt modelId="{F24720A2-C9AA-4560-A550-E3536BA72C16}" type="pres">
      <dgm:prSet presAssocID="{803AB54A-04C9-4C6F-A372-EFC0879A46CC}" presName="vert1" presStyleCnt="0"/>
      <dgm:spPr/>
    </dgm:pt>
    <dgm:pt modelId="{F0B0D5E3-F4F6-4DAD-9F9E-02456F49C078}" type="pres">
      <dgm:prSet presAssocID="{3CF185A2-4390-4BE8-AD76-EC8AB2C15A1F}" presName="thickLine" presStyleLbl="alignNode1" presStyleIdx="2" presStyleCnt="6"/>
      <dgm:spPr/>
    </dgm:pt>
    <dgm:pt modelId="{3D7B7585-D3A8-4C4E-9F1C-642FF25818F2}" type="pres">
      <dgm:prSet presAssocID="{3CF185A2-4390-4BE8-AD76-EC8AB2C15A1F}" presName="horz1" presStyleCnt="0"/>
      <dgm:spPr/>
    </dgm:pt>
    <dgm:pt modelId="{96E9B4A4-B4FE-437F-AAB4-EAAFF9BAC905}" type="pres">
      <dgm:prSet presAssocID="{3CF185A2-4390-4BE8-AD76-EC8AB2C15A1F}" presName="tx1" presStyleLbl="revTx" presStyleIdx="2" presStyleCnt="6"/>
      <dgm:spPr/>
    </dgm:pt>
    <dgm:pt modelId="{79A32E06-BC2D-497E-91BB-7CF20F340778}" type="pres">
      <dgm:prSet presAssocID="{3CF185A2-4390-4BE8-AD76-EC8AB2C15A1F}" presName="vert1" presStyleCnt="0"/>
      <dgm:spPr/>
    </dgm:pt>
    <dgm:pt modelId="{D470EAE0-F962-4290-80B0-08D2BD088CCE}" type="pres">
      <dgm:prSet presAssocID="{99082A32-211A-4185-8107-BC0AF75B66E6}" presName="thickLine" presStyleLbl="alignNode1" presStyleIdx="3" presStyleCnt="6"/>
      <dgm:spPr/>
    </dgm:pt>
    <dgm:pt modelId="{BDC009B8-254F-45F4-BB1B-DA16D43491CB}" type="pres">
      <dgm:prSet presAssocID="{99082A32-211A-4185-8107-BC0AF75B66E6}" presName="horz1" presStyleCnt="0"/>
      <dgm:spPr/>
    </dgm:pt>
    <dgm:pt modelId="{42AF5835-B650-4BCB-96B5-61ACEE464A20}" type="pres">
      <dgm:prSet presAssocID="{99082A32-211A-4185-8107-BC0AF75B66E6}" presName="tx1" presStyleLbl="revTx" presStyleIdx="3" presStyleCnt="6"/>
      <dgm:spPr/>
    </dgm:pt>
    <dgm:pt modelId="{6A87A7DC-EF7D-45B2-B09B-025F8F66AF88}" type="pres">
      <dgm:prSet presAssocID="{99082A32-211A-4185-8107-BC0AF75B66E6}" presName="vert1" presStyleCnt="0"/>
      <dgm:spPr/>
    </dgm:pt>
    <dgm:pt modelId="{42C02301-0423-464B-A8C7-682CF2ADEAAD}" type="pres">
      <dgm:prSet presAssocID="{44E82DB5-BFE4-4E6A-A9CC-24D31C832275}" presName="thickLine" presStyleLbl="alignNode1" presStyleIdx="4" presStyleCnt="6"/>
      <dgm:spPr/>
    </dgm:pt>
    <dgm:pt modelId="{F63C647B-7077-4BE8-90B0-534FBB1F53DF}" type="pres">
      <dgm:prSet presAssocID="{44E82DB5-BFE4-4E6A-A9CC-24D31C832275}" presName="horz1" presStyleCnt="0"/>
      <dgm:spPr/>
    </dgm:pt>
    <dgm:pt modelId="{4F12D525-C471-4BDB-B248-BB15FD6E455C}" type="pres">
      <dgm:prSet presAssocID="{44E82DB5-BFE4-4E6A-A9CC-24D31C832275}" presName="tx1" presStyleLbl="revTx" presStyleIdx="4" presStyleCnt="6"/>
      <dgm:spPr/>
    </dgm:pt>
    <dgm:pt modelId="{342BD334-3EE0-4875-9D19-4862B6C7C728}" type="pres">
      <dgm:prSet presAssocID="{44E82DB5-BFE4-4E6A-A9CC-24D31C832275}" presName="vert1" presStyleCnt="0"/>
      <dgm:spPr/>
    </dgm:pt>
    <dgm:pt modelId="{4603A3F0-3021-4AD6-AC17-246B17E8E522}" type="pres">
      <dgm:prSet presAssocID="{EA94BFD0-21BB-49F7-95E2-61CE79776FCB}" presName="thickLine" presStyleLbl="alignNode1" presStyleIdx="5" presStyleCnt="6"/>
      <dgm:spPr/>
    </dgm:pt>
    <dgm:pt modelId="{1F991CEB-3BD5-417C-8780-C6B5A8703313}" type="pres">
      <dgm:prSet presAssocID="{EA94BFD0-21BB-49F7-95E2-61CE79776FCB}" presName="horz1" presStyleCnt="0"/>
      <dgm:spPr/>
    </dgm:pt>
    <dgm:pt modelId="{40AFB085-8680-4081-96DD-3ABE86CE58E7}" type="pres">
      <dgm:prSet presAssocID="{EA94BFD0-21BB-49F7-95E2-61CE79776FCB}" presName="tx1" presStyleLbl="revTx" presStyleIdx="5" presStyleCnt="6"/>
      <dgm:spPr/>
    </dgm:pt>
    <dgm:pt modelId="{BE384C37-7849-4B0B-8A78-D76BA7BC602A}" type="pres">
      <dgm:prSet presAssocID="{EA94BFD0-21BB-49F7-95E2-61CE79776FCB}" presName="vert1" presStyleCnt="0"/>
      <dgm:spPr/>
    </dgm:pt>
  </dgm:ptLst>
  <dgm:cxnLst>
    <dgm:cxn modelId="{70420D06-3C94-4686-80E4-0AE575C86061}" srcId="{75F9B5A4-61AA-457F-BE96-D01BEE85B05F}" destId="{803AB54A-04C9-4C6F-A372-EFC0879A46CC}" srcOrd="1" destOrd="0" parTransId="{E534BA14-F0E0-4011-85A1-784EE765E5D2}" sibTransId="{B0404F9C-83C8-4849-83F1-AA23199F9B52}"/>
    <dgm:cxn modelId="{30D75420-12E6-4286-8663-63579BC148F5}" type="presOf" srcId="{75F9B5A4-61AA-457F-BE96-D01BEE85B05F}" destId="{E0EBF515-7491-4E64-BA4C-B2DB1BA99438}" srcOrd="0" destOrd="0" presId="urn:microsoft.com/office/officeart/2008/layout/LinedList"/>
    <dgm:cxn modelId="{F6351527-7062-4D7A-9F63-39F432661AB3}" type="presOf" srcId="{B3AD4ECE-6035-4A16-9586-8B349A850959}" destId="{A2D517D0-DD0C-4D5C-B79F-1CBB397C6DAC}" srcOrd="0" destOrd="0" presId="urn:microsoft.com/office/officeart/2008/layout/LinedList"/>
    <dgm:cxn modelId="{A03B8C32-C09E-4631-84FF-FB40CF15B85F}" srcId="{75F9B5A4-61AA-457F-BE96-D01BEE85B05F}" destId="{3CF185A2-4390-4BE8-AD76-EC8AB2C15A1F}" srcOrd="2" destOrd="0" parTransId="{62CF2E2D-0236-4BC4-AE71-D69ACC5F802C}" sibTransId="{1F563726-1785-4192-9527-022DDC8C0CAF}"/>
    <dgm:cxn modelId="{E6CBEC5F-D3C4-4F59-8AD9-28928F8233C6}" srcId="{75F9B5A4-61AA-457F-BE96-D01BEE85B05F}" destId="{B3AD4ECE-6035-4A16-9586-8B349A850959}" srcOrd="0" destOrd="0" parTransId="{8D85B102-343D-4C66-BFF1-5AEA4D9BDA32}" sibTransId="{AF6150A0-CB17-4A54-B0FD-7DCADAEA3537}"/>
    <dgm:cxn modelId="{40AC9E8F-C011-4AAE-B3B4-177179559708}" srcId="{75F9B5A4-61AA-457F-BE96-D01BEE85B05F}" destId="{44E82DB5-BFE4-4E6A-A9CC-24D31C832275}" srcOrd="4" destOrd="0" parTransId="{C4767D53-2015-416A-8F8F-516077FFB58E}" sibTransId="{81E49110-9699-460A-8669-C964A6113B6B}"/>
    <dgm:cxn modelId="{82513B97-CB2D-4E6E-A8BD-72CDAD4A8D3F}" srcId="{75F9B5A4-61AA-457F-BE96-D01BEE85B05F}" destId="{99082A32-211A-4185-8107-BC0AF75B66E6}" srcOrd="3" destOrd="0" parTransId="{C9250A64-F366-48B6-B436-A2B16C2ECAC0}" sibTransId="{3EE476AA-F6E0-4748-92BC-3C6E43D3A2F7}"/>
    <dgm:cxn modelId="{292E659E-28FD-4D52-B828-F8423D8AF1D8}" srcId="{75F9B5A4-61AA-457F-BE96-D01BEE85B05F}" destId="{EA94BFD0-21BB-49F7-95E2-61CE79776FCB}" srcOrd="5" destOrd="0" parTransId="{B55B5BC2-CC34-423B-969B-F772ED82F0E9}" sibTransId="{E8420027-B810-4A44-84A3-E6ACA714D4BB}"/>
    <dgm:cxn modelId="{CAE512A2-B268-447C-9E1D-EE8BEE38FD61}" type="presOf" srcId="{44E82DB5-BFE4-4E6A-A9CC-24D31C832275}" destId="{4F12D525-C471-4BDB-B248-BB15FD6E455C}" srcOrd="0" destOrd="0" presId="urn:microsoft.com/office/officeart/2008/layout/LinedList"/>
    <dgm:cxn modelId="{36E88CA5-B217-4FE4-A96B-690B2294B167}" type="presOf" srcId="{3CF185A2-4390-4BE8-AD76-EC8AB2C15A1F}" destId="{96E9B4A4-B4FE-437F-AAB4-EAAFF9BAC905}" srcOrd="0" destOrd="0" presId="urn:microsoft.com/office/officeart/2008/layout/LinedList"/>
    <dgm:cxn modelId="{10C009A8-41D7-4640-86FF-48C9DD49EDBB}" type="presOf" srcId="{99082A32-211A-4185-8107-BC0AF75B66E6}" destId="{42AF5835-B650-4BCB-96B5-61ACEE464A20}" srcOrd="0" destOrd="0" presId="urn:microsoft.com/office/officeart/2008/layout/LinedList"/>
    <dgm:cxn modelId="{7D0C1DCE-A7D4-49CA-A183-053602518C58}" type="presOf" srcId="{803AB54A-04C9-4C6F-A372-EFC0879A46CC}" destId="{90B1BBF9-E782-44FC-B539-D05D7FA2CB80}" srcOrd="0" destOrd="0" presId="urn:microsoft.com/office/officeart/2008/layout/LinedList"/>
    <dgm:cxn modelId="{173B72E1-32D4-46CA-96D1-D1F2ACA723A8}" type="presOf" srcId="{EA94BFD0-21BB-49F7-95E2-61CE79776FCB}" destId="{40AFB085-8680-4081-96DD-3ABE86CE58E7}" srcOrd="0" destOrd="0" presId="urn:microsoft.com/office/officeart/2008/layout/LinedList"/>
    <dgm:cxn modelId="{DB4D86C4-821A-432C-91AB-5CE6D24AFE67}" type="presParOf" srcId="{E0EBF515-7491-4E64-BA4C-B2DB1BA99438}" destId="{D17E2242-93A7-4D8E-A34B-E5AE4EDD7EE4}" srcOrd="0" destOrd="0" presId="urn:microsoft.com/office/officeart/2008/layout/LinedList"/>
    <dgm:cxn modelId="{1F752CB4-D280-41F7-AE9A-6460D391F7D9}" type="presParOf" srcId="{E0EBF515-7491-4E64-BA4C-B2DB1BA99438}" destId="{4A7282ED-4A83-443D-AB0E-95228BD5A0BB}" srcOrd="1" destOrd="0" presId="urn:microsoft.com/office/officeart/2008/layout/LinedList"/>
    <dgm:cxn modelId="{7EF3B707-DC7E-4C92-9DBD-CE4666F02C92}" type="presParOf" srcId="{4A7282ED-4A83-443D-AB0E-95228BD5A0BB}" destId="{A2D517D0-DD0C-4D5C-B79F-1CBB397C6DAC}" srcOrd="0" destOrd="0" presId="urn:microsoft.com/office/officeart/2008/layout/LinedList"/>
    <dgm:cxn modelId="{FF084BE3-27A4-4E85-85B3-8E81B8A82506}" type="presParOf" srcId="{4A7282ED-4A83-443D-AB0E-95228BD5A0BB}" destId="{6DBB9AF0-901D-4A10-A18D-DFD40F837398}" srcOrd="1" destOrd="0" presId="urn:microsoft.com/office/officeart/2008/layout/LinedList"/>
    <dgm:cxn modelId="{53DD3ABA-F554-466D-AA48-81A6E593293F}" type="presParOf" srcId="{E0EBF515-7491-4E64-BA4C-B2DB1BA99438}" destId="{3697EDF2-1347-4824-8902-0A7A0EA3C928}" srcOrd="2" destOrd="0" presId="urn:microsoft.com/office/officeart/2008/layout/LinedList"/>
    <dgm:cxn modelId="{D0963A25-A20E-4E78-B050-39F5538BF520}" type="presParOf" srcId="{E0EBF515-7491-4E64-BA4C-B2DB1BA99438}" destId="{1B4E4E74-21D0-4EBD-893D-295FC8AFB8DA}" srcOrd="3" destOrd="0" presId="urn:microsoft.com/office/officeart/2008/layout/LinedList"/>
    <dgm:cxn modelId="{B895B92E-A0C7-47C9-A271-BE8A56481D60}" type="presParOf" srcId="{1B4E4E74-21D0-4EBD-893D-295FC8AFB8DA}" destId="{90B1BBF9-E782-44FC-B539-D05D7FA2CB80}" srcOrd="0" destOrd="0" presId="urn:microsoft.com/office/officeart/2008/layout/LinedList"/>
    <dgm:cxn modelId="{A789F5E9-9707-4044-80E5-A5E0626944DB}" type="presParOf" srcId="{1B4E4E74-21D0-4EBD-893D-295FC8AFB8DA}" destId="{F24720A2-C9AA-4560-A550-E3536BA72C16}" srcOrd="1" destOrd="0" presId="urn:microsoft.com/office/officeart/2008/layout/LinedList"/>
    <dgm:cxn modelId="{FAE835D6-A850-4732-9A8E-5176FCE27F8A}" type="presParOf" srcId="{E0EBF515-7491-4E64-BA4C-B2DB1BA99438}" destId="{F0B0D5E3-F4F6-4DAD-9F9E-02456F49C078}" srcOrd="4" destOrd="0" presId="urn:microsoft.com/office/officeart/2008/layout/LinedList"/>
    <dgm:cxn modelId="{F771E655-F2A3-4BE6-A4D5-FF8468E3FD48}" type="presParOf" srcId="{E0EBF515-7491-4E64-BA4C-B2DB1BA99438}" destId="{3D7B7585-D3A8-4C4E-9F1C-642FF25818F2}" srcOrd="5" destOrd="0" presId="urn:microsoft.com/office/officeart/2008/layout/LinedList"/>
    <dgm:cxn modelId="{3617406F-3ACC-427A-AFB3-BB26C30B6482}" type="presParOf" srcId="{3D7B7585-D3A8-4C4E-9F1C-642FF25818F2}" destId="{96E9B4A4-B4FE-437F-AAB4-EAAFF9BAC905}" srcOrd="0" destOrd="0" presId="urn:microsoft.com/office/officeart/2008/layout/LinedList"/>
    <dgm:cxn modelId="{C914B2FD-2898-49F8-8C25-74936C8EB7A4}" type="presParOf" srcId="{3D7B7585-D3A8-4C4E-9F1C-642FF25818F2}" destId="{79A32E06-BC2D-497E-91BB-7CF20F340778}" srcOrd="1" destOrd="0" presId="urn:microsoft.com/office/officeart/2008/layout/LinedList"/>
    <dgm:cxn modelId="{D0DED2E8-9E8E-4558-850F-61AB8DD026C2}" type="presParOf" srcId="{E0EBF515-7491-4E64-BA4C-B2DB1BA99438}" destId="{D470EAE0-F962-4290-80B0-08D2BD088CCE}" srcOrd="6" destOrd="0" presId="urn:microsoft.com/office/officeart/2008/layout/LinedList"/>
    <dgm:cxn modelId="{DD6B6A37-26F2-4EF1-AF51-413D24FC513E}" type="presParOf" srcId="{E0EBF515-7491-4E64-BA4C-B2DB1BA99438}" destId="{BDC009B8-254F-45F4-BB1B-DA16D43491CB}" srcOrd="7" destOrd="0" presId="urn:microsoft.com/office/officeart/2008/layout/LinedList"/>
    <dgm:cxn modelId="{7B0DBD39-E51D-4D1F-A53B-310256149653}" type="presParOf" srcId="{BDC009B8-254F-45F4-BB1B-DA16D43491CB}" destId="{42AF5835-B650-4BCB-96B5-61ACEE464A20}" srcOrd="0" destOrd="0" presId="urn:microsoft.com/office/officeart/2008/layout/LinedList"/>
    <dgm:cxn modelId="{71E5DDE6-F449-4568-8A77-34397CC454AC}" type="presParOf" srcId="{BDC009B8-254F-45F4-BB1B-DA16D43491CB}" destId="{6A87A7DC-EF7D-45B2-B09B-025F8F66AF88}" srcOrd="1" destOrd="0" presId="urn:microsoft.com/office/officeart/2008/layout/LinedList"/>
    <dgm:cxn modelId="{8350DA00-8A15-4079-B1A7-A84AE4651343}" type="presParOf" srcId="{E0EBF515-7491-4E64-BA4C-B2DB1BA99438}" destId="{42C02301-0423-464B-A8C7-682CF2ADEAAD}" srcOrd="8" destOrd="0" presId="urn:microsoft.com/office/officeart/2008/layout/LinedList"/>
    <dgm:cxn modelId="{C0339681-DD17-4904-986E-7A7E5F46E893}" type="presParOf" srcId="{E0EBF515-7491-4E64-BA4C-B2DB1BA99438}" destId="{F63C647B-7077-4BE8-90B0-534FBB1F53DF}" srcOrd="9" destOrd="0" presId="urn:microsoft.com/office/officeart/2008/layout/LinedList"/>
    <dgm:cxn modelId="{7D3CDDEB-14AF-413C-B463-B3453AB118AE}" type="presParOf" srcId="{F63C647B-7077-4BE8-90B0-534FBB1F53DF}" destId="{4F12D525-C471-4BDB-B248-BB15FD6E455C}" srcOrd="0" destOrd="0" presId="urn:microsoft.com/office/officeart/2008/layout/LinedList"/>
    <dgm:cxn modelId="{CFA22DDE-61D0-4465-8178-71B4A555B345}" type="presParOf" srcId="{F63C647B-7077-4BE8-90B0-534FBB1F53DF}" destId="{342BD334-3EE0-4875-9D19-4862B6C7C728}" srcOrd="1" destOrd="0" presId="urn:microsoft.com/office/officeart/2008/layout/LinedList"/>
    <dgm:cxn modelId="{76069BAC-C29A-4B09-83DC-141F35D3FAA1}" type="presParOf" srcId="{E0EBF515-7491-4E64-BA4C-B2DB1BA99438}" destId="{4603A3F0-3021-4AD6-AC17-246B17E8E522}" srcOrd="10" destOrd="0" presId="urn:microsoft.com/office/officeart/2008/layout/LinedList"/>
    <dgm:cxn modelId="{C65C565F-8348-41E3-AC90-D0E682BBCD46}" type="presParOf" srcId="{E0EBF515-7491-4E64-BA4C-B2DB1BA99438}" destId="{1F991CEB-3BD5-417C-8780-C6B5A8703313}" srcOrd="11" destOrd="0" presId="urn:microsoft.com/office/officeart/2008/layout/LinedList"/>
    <dgm:cxn modelId="{F43683F5-49BC-4A8C-BD13-557F819F93B9}" type="presParOf" srcId="{1F991CEB-3BD5-417C-8780-C6B5A8703313}" destId="{40AFB085-8680-4081-96DD-3ABE86CE58E7}" srcOrd="0" destOrd="0" presId="urn:microsoft.com/office/officeart/2008/layout/LinedList"/>
    <dgm:cxn modelId="{84C572FB-FA7A-455E-9063-23C93CACD62A}" type="presParOf" srcId="{1F991CEB-3BD5-417C-8780-C6B5A8703313}" destId="{BE384C37-7849-4B0B-8A78-D76BA7BC602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DB3686-6500-4EFF-AD76-30CD21FCD15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3B65FEF-B861-416A-8351-6C60841032FC}">
      <dgm:prSet/>
      <dgm:spPr/>
      <dgm:t>
        <a:bodyPr/>
        <a:lstStyle/>
        <a:p>
          <a:r>
            <a:rPr lang="ru-RU" b="1"/>
            <a:t>Термические переходы:</a:t>
          </a:r>
          <a:r>
            <a:rPr lang="ru-RU"/>
            <a:t> </a:t>
          </a:r>
          <a:endParaRPr lang="en-US"/>
        </a:p>
      </dgm:t>
    </dgm:pt>
    <dgm:pt modelId="{0E1C853B-01C4-483B-B74E-0053D58DEF2E}" type="parTrans" cxnId="{51893D5B-8B6F-48D3-B6CE-AC88A304617E}">
      <dgm:prSet/>
      <dgm:spPr/>
      <dgm:t>
        <a:bodyPr/>
        <a:lstStyle/>
        <a:p>
          <a:endParaRPr lang="en-US"/>
        </a:p>
      </dgm:t>
    </dgm:pt>
    <dgm:pt modelId="{D10DD303-EE67-48D1-AA75-E09783D455CF}" type="sibTrans" cxnId="{51893D5B-8B6F-48D3-B6CE-AC88A304617E}">
      <dgm:prSet/>
      <dgm:spPr/>
      <dgm:t>
        <a:bodyPr/>
        <a:lstStyle/>
        <a:p>
          <a:endParaRPr lang="en-US"/>
        </a:p>
      </dgm:t>
    </dgm:pt>
    <dgm:pt modelId="{55519F8F-7603-42DF-B46D-19C0B092F182}">
      <dgm:prSet/>
      <dgm:spPr/>
      <dgm:t>
        <a:bodyPr/>
        <a:lstStyle/>
        <a:p>
          <a:r>
            <a:rPr lang="ru-RU"/>
            <a:t>Температуры и теплоты плавления, кристаллизации, стеклования и других фазовых переходов. </a:t>
          </a:r>
          <a:endParaRPr lang="en-US"/>
        </a:p>
      </dgm:t>
    </dgm:pt>
    <dgm:pt modelId="{2CDA4F4F-A14A-4D2D-8538-1C26A64AB927}" type="parTrans" cxnId="{3C771FF0-3495-47D1-ABD0-732E09E26557}">
      <dgm:prSet/>
      <dgm:spPr/>
      <dgm:t>
        <a:bodyPr/>
        <a:lstStyle/>
        <a:p>
          <a:endParaRPr lang="en-US"/>
        </a:p>
      </dgm:t>
    </dgm:pt>
    <dgm:pt modelId="{5C5C0E0B-4ABA-444E-957D-F2446984FE48}" type="sibTrans" cxnId="{3C771FF0-3495-47D1-ABD0-732E09E26557}">
      <dgm:prSet/>
      <dgm:spPr/>
      <dgm:t>
        <a:bodyPr/>
        <a:lstStyle/>
        <a:p>
          <a:endParaRPr lang="en-US"/>
        </a:p>
      </dgm:t>
    </dgm:pt>
    <dgm:pt modelId="{6E66F7CB-EBFD-4A7E-8070-10B184884E5B}">
      <dgm:prSet/>
      <dgm:spPr/>
      <dgm:t>
        <a:bodyPr/>
        <a:lstStyle/>
        <a:p>
          <a:r>
            <a:rPr lang="ru-RU" b="1"/>
            <a:t>Химические процессы:</a:t>
          </a:r>
          <a:r>
            <a:rPr lang="ru-RU"/>
            <a:t> </a:t>
          </a:r>
          <a:endParaRPr lang="en-US"/>
        </a:p>
      </dgm:t>
    </dgm:pt>
    <dgm:pt modelId="{2B7DECB4-E9B8-4049-B493-7CFE83036F4D}" type="parTrans" cxnId="{B170E8FC-0BC9-46E0-A6A4-36E239FBB6AE}">
      <dgm:prSet/>
      <dgm:spPr/>
      <dgm:t>
        <a:bodyPr/>
        <a:lstStyle/>
        <a:p>
          <a:endParaRPr lang="en-US"/>
        </a:p>
      </dgm:t>
    </dgm:pt>
    <dgm:pt modelId="{320EAE8D-D015-4B31-973C-5B4ED62B1F84}" type="sibTrans" cxnId="{B170E8FC-0BC9-46E0-A6A4-36E239FBB6AE}">
      <dgm:prSet/>
      <dgm:spPr/>
      <dgm:t>
        <a:bodyPr/>
        <a:lstStyle/>
        <a:p>
          <a:endParaRPr lang="en-US"/>
        </a:p>
      </dgm:t>
    </dgm:pt>
    <dgm:pt modelId="{46CF5EA8-EB49-48A1-9ACE-CDEB2D423389}">
      <dgm:prSet/>
      <dgm:spPr/>
      <dgm:t>
        <a:bodyPr/>
        <a:lstStyle/>
        <a:p>
          <a:r>
            <a:rPr lang="ru-RU"/>
            <a:t>Изучение кинетики и термодинамики химических реакций, таких как отверждение или окислительная стабильность. </a:t>
          </a:r>
          <a:endParaRPr lang="en-US"/>
        </a:p>
      </dgm:t>
    </dgm:pt>
    <dgm:pt modelId="{56BDF5EB-9D2F-43C0-90AC-8939C6625391}" type="parTrans" cxnId="{E4868440-5F7A-4F46-982D-C0A5D85ADB87}">
      <dgm:prSet/>
      <dgm:spPr/>
      <dgm:t>
        <a:bodyPr/>
        <a:lstStyle/>
        <a:p>
          <a:endParaRPr lang="en-US"/>
        </a:p>
      </dgm:t>
    </dgm:pt>
    <dgm:pt modelId="{2B90885D-DCD8-4D76-999E-1DAC8597CC14}" type="sibTrans" cxnId="{E4868440-5F7A-4F46-982D-C0A5D85ADB87}">
      <dgm:prSet/>
      <dgm:spPr/>
      <dgm:t>
        <a:bodyPr/>
        <a:lstStyle/>
        <a:p>
          <a:endParaRPr lang="en-US"/>
        </a:p>
      </dgm:t>
    </dgm:pt>
    <dgm:pt modelId="{DC4D27A5-A575-4A34-93A0-D22376F8A3DC}">
      <dgm:prSet/>
      <dgm:spPr/>
      <dgm:t>
        <a:bodyPr/>
        <a:lstStyle/>
        <a:p>
          <a:r>
            <a:rPr lang="ru-RU" b="1"/>
            <a:t>Структурные свойства:</a:t>
          </a:r>
          <a:r>
            <a:rPr lang="ru-RU"/>
            <a:t> </a:t>
          </a:r>
          <a:endParaRPr lang="en-US"/>
        </a:p>
      </dgm:t>
    </dgm:pt>
    <dgm:pt modelId="{44AA213A-8237-4634-B69A-908AE12988F8}" type="parTrans" cxnId="{72E3F1F3-B3F1-47A6-9980-376E2A820AE0}">
      <dgm:prSet/>
      <dgm:spPr/>
      <dgm:t>
        <a:bodyPr/>
        <a:lstStyle/>
        <a:p>
          <a:endParaRPr lang="en-US"/>
        </a:p>
      </dgm:t>
    </dgm:pt>
    <dgm:pt modelId="{18946FAF-2672-4BD2-8FD7-20775AB1C43C}" type="sibTrans" cxnId="{72E3F1F3-B3F1-47A6-9980-376E2A820AE0}">
      <dgm:prSet/>
      <dgm:spPr/>
      <dgm:t>
        <a:bodyPr/>
        <a:lstStyle/>
        <a:p>
          <a:endParaRPr lang="en-US"/>
        </a:p>
      </dgm:t>
    </dgm:pt>
    <dgm:pt modelId="{C6209C18-DDE7-4DB2-8686-D3E4D507A0A5}">
      <dgm:prSet/>
      <dgm:spPr/>
      <dgm:t>
        <a:bodyPr/>
        <a:lstStyle/>
        <a:p>
          <a:r>
            <a:rPr lang="ru-RU"/>
            <a:t>Информация о чистоте, кристалличности и термической стабильности материалов. </a:t>
          </a:r>
          <a:endParaRPr lang="en-US"/>
        </a:p>
      </dgm:t>
    </dgm:pt>
    <dgm:pt modelId="{8917AF2F-4724-4132-AC4A-2B6A05FE9BFB}" type="parTrans" cxnId="{1739D446-0DEE-48A6-ABBF-A7CAB526A45F}">
      <dgm:prSet/>
      <dgm:spPr/>
      <dgm:t>
        <a:bodyPr/>
        <a:lstStyle/>
        <a:p>
          <a:endParaRPr lang="en-US"/>
        </a:p>
      </dgm:t>
    </dgm:pt>
    <dgm:pt modelId="{59C0A01B-C31A-4768-B829-B8CF115BFECA}" type="sibTrans" cxnId="{1739D446-0DEE-48A6-ABBF-A7CAB526A45F}">
      <dgm:prSet/>
      <dgm:spPr/>
      <dgm:t>
        <a:bodyPr/>
        <a:lstStyle/>
        <a:p>
          <a:endParaRPr lang="en-US"/>
        </a:p>
      </dgm:t>
    </dgm:pt>
    <dgm:pt modelId="{B481D372-4CC8-4EDD-A92C-9DA490253E12}" type="pres">
      <dgm:prSet presAssocID="{E8DB3686-6500-4EFF-AD76-30CD21FCD151}" presName="root" presStyleCnt="0">
        <dgm:presLayoutVars>
          <dgm:dir/>
          <dgm:resizeHandles val="exact"/>
        </dgm:presLayoutVars>
      </dgm:prSet>
      <dgm:spPr/>
    </dgm:pt>
    <dgm:pt modelId="{66618627-42AB-4B0E-9B81-1FDC95A5E6D5}" type="pres">
      <dgm:prSet presAssocID="{43B65FEF-B861-416A-8351-6C60841032FC}" presName="compNode" presStyleCnt="0"/>
      <dgm:spPr/>
    </dgm:pt>
    <dgm:pt modelId="{00AD0DE8-6A83-4BB1-AC28-4446567EBFDA}" type="pres">
      <dgm:prSet presAssocID="{43B65FEF-B861-416A-8351-6C60841032FC}" presName="bgRect" presStyleLbl="bgShp" presStyleIdx="0" presStyleCnt="6"/>
      <dgm:spPr/>
    </dgm:pt>
    <dgm:pt modelId="{E856BE6C-A956-46B8-987E-E39C612F09E0}" type="pres">
      <dgm:prSet presAssocID="{43B65FEF-B861-416A-8351-6C60841032F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enn Diagram"/>
        </a:ext>
      </dgm:extLst>
    </dgm:pt>
    <dgm:pt modelId="{2E8120FB-8166-4088-AD54-993837A0BEB1}" type="pres">
      <dgm:prSet presAssocID="{43B65FEF-B861-416A-8351-6C60841032FC}" presName="spaceRect" presStyleCnt="0"/>
      <dgm:spPr/>
    </dgm:pt>
    <dgm:pt modelId="{AAA2709D-0A18-4465-95B6-6FD9325C8976}" type="pres">
      <dgm:prSet presAssocID="{43B65FEF-B861-416A-8351-6C60841032FC}" presName="parTx" presStyleLbl="revTx" presStyleIdx="0" presStyleCnt="6">
        <dgm:presLayoutVars>
          <dgm:chMax val="0"/>
          <dgm:chPref val="0"/>
        </dgm:presLayoutVars>
      </dgm:prSet>
      <dgm:spPr/>
    </dgm:pt>
    <dgm:pt modelId="{5262B00F-E38B-4E3C-A414-F8503E5CD3DE}" type="pres">
      <dgm:prSet presAssocID="{D10DD303-EE67-48D1-AA75-E09783D455CF}" presName="sibTrans" presStyleCnt="0"/>
      <dgm:spPr/>
    </dgm:pt>
    <dgm:pt modelId="{ACFF99B0-BAE7-4329-927A-6CB519C30AA2}" type="pres">
      <dgm:prSet presAssocID="{55519F8F-7603-42DF-B46D-19C0B092F182}" presName="compNode" presStyleCnt="0"/>
      <dgm:spPr/>
    </dgm:pt>
    <dgm:pt modelId="{BA83217B-1309-4996-A201-F54A36A09456}" type="pres">
      <dgm:prSet presAssocID="{55519F8F-7603-42DF-B46D-19C0B092F182}" presName="bgRect" presStyleLbl="bgShp" presStyleIdx="1" presStyleCnt="6"/>
      <dgm:spPr/>
    </dgm:pt>
    <dgm:pt modelId="{481105D2-688B-44A6-8A08-5E0756FFF5D4}" type="pres">
      <dgm:prSet presAssocID="{55519F8F-7603-42DF-B46D-19C0B092F182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Термометр"/>
        </a:ext>
      </dgm:extLst>
    </dgm:pt>
    <dgm:pt modelId="{29C3B0A5-D294-4149-A0AF-35C9AB6410F6}" type="pres">
      <dgm:prSet presAssocID="{55519F8F-7603-42DF-B46D-19C0B092F182}" presName="spaceRect" presStyleCnt="0"/>
      <dgm:spPr/>
    </dgm:pt>
    <dgm:pt modelId="{C6252553-EB34-45CA-98CF-B240165417A7}" type="pres">
      <dgm:prSet presAssocID="{55519F8F-7603-42DF-B46D-19C0B092F182}" presName="parTx" presStyleLbl="revTx" presStyleIdx="1" presStyleCnt="6">
        <dgm:presLayoutVars>
          <dgm:chMax val="0"/>
          <dgm:chPref val="0"/>
        </dgm:presLayoutVars>
      </dgm:prSet>
      <dgm:spPr/>
    </dgm:pt>
    <dgm:pt modelId="{828B94DA-D567-4554-A893-B8347D09A4F3}" type="pres">
      <dgm:prSet presAssocID="{5C5C0E0B-4ABA-444E-957D-F2446984FE48}" presName="sibTrans" presStyleCnt="0"/>
      <dgm:spPr/>
    </dgm:pt>
    <dgm:pt modelId="{021CEAAD-0A75-4A9A-88B4-54C24051AAFC}" type="pres">
      <dgm:prSet presAssocID="{6E66F7CB-EBFD-4A7E-8070-10B184884E5B}" presName="compNode" presStyleCnt="0"/>
      <dgm:spPr/>
    </dgm:pt>
    <dgm:pt modelId="{4B62D451-03DF-4487-920F-1A683D65E814}" type="pres">
      <dgm:prSet presAssocID="{6E66F7CB-EBFD-4A7E-8070-10B184884E5B}" presName="bgRect" presStyleLbl="bgShp" presStyleIdx="2" presStyleCnt="6"/>
      <dgm:spPr/>
    </dgm:pt>
    <dgm:pt modelId="{9CD6CDB2-3DCC-4A46-A30C-A1897952603E}" type="pres">
      <dgm:prSet presAssocID="{6E66F7CB-EBFD-4A7E-8070-10B184884E5B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rrow Circle"/>
        </a:ext>
      </dgm:extLst>
    </dgm:pt>
    <dgm:pt modelId="{098C674C-42C8-4846-A36D-E0577DC23C22}" type="pres">
      <dgm:prSet presAssocID="{6E66F7CB-EBFD-4A7E-8070-10B184884E5B}" presName="spaceRect" presStyleCnt="0"/>
      <dgm:spPr/>
    </dgm:pt>
    <dgm:pt modelId="{87557E75-6EFE-43A8-A388-447FE043F1E4}" type="pres">
      <dgm:prSet presAssocID="{6E66F7CB-EBFD-4A7E-8070-10B184884E5B}" presName="parTx" presStyleLbl="revTx" presStyleIdx="2" presStyleCnt="6">
        <dgm:presLayoutVars>
          <dgm:chMax val="0"/>
          <dgm:chPref val="0"/>
        </dgm:presLayoutVars>
      </dgm:prSet>
      <dgm:spPr/>
    </dgm:pt>
    <dgm:pt modelId="{44BF9F7A-1CB7-4EB4-922A-C5614562B2A8}" type="pres">
      <dgm:prSet presAssocID="{320EAE8D-D015-4B31-973C-5B4ED62B1F84}" presName="sibTrans" presStyleCnt="0"/>
      <dgm:spPr/>
    </dgm:pt>
    <dgm:pt modelId="{4986774D-18EC-40EF-8B96-D8E2695ECF00}" type="pres">
      <dgm:prSet presAssocID="{46CF5EA8-EB49-48A1-9ACE-CDEB2D423389}" presName="compNode" presStyleCnt="0"/>
      <dgm:spPr/>
    </dgm:pt>
    <dgm:pt modelId="{177D1AD1-2F68-479E-A6B9-784CF9A9008F}" type="pres">
      <dgm:prSet presAssocID="{46CF5EA8-EB49-48A1-9ACE-CDEB2D423389}" presName="bgRect" presStyleLbl="bgShp" presStyleIdx="3" presStyleCnt="6"/>
      <dgm:spPr/>
    </dgm:pt>
    <dgm:pt modelId="{E23FEE94-3D97-4739-AA34-CAEC2B3C16C6}" type="pres">
      <dgm:prSet presAssocID="{46CF5EA8-EB49-48A1-9ACE-CDEB2D42338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олба"/>
        </a:ext>
      </dgm:extLst>
    </dgm:pt>
    <dgm:pt modelId="{8B7A7E8D-F395-405F-AE6A-34DC615BA3D5}" type="pres">
      <dgm:prSet presAssocID="{46CF5EA8-EB49-48A1-9ACE-CDEB2D423389}" presName="spaceRect" presStyleCnt="0"/>
      <dgm:spPr/>
    </dgm:pt>
    <dgm:pt modelId="{8E6BE8F0-11E8-4E66-A848-55C63672118D}" type="pres">
      <dgm:prSet presAssocID="{46CF5EA8-EB49-48A1-9ACE-CDEB2D423389}" presName="parTx" presStyleLbl="revTx" presStyleIdx="3" presStyleCnt="6">
        <dgm:presLayoutVars>
          <dgm:chMax val="0"/>
          <dgm:chPref val="0"/>
        </dgm:presLayoutVars>
      </dgm:prSet>
      <dgm:spPr/>
    </dgm:pt>
    <dgm:pt modelId="{0C0E9124-BE70-4352-937B-FFFF72471E7C}" type="pres">
      <dgm:prSet presAssocID="{2B90885D-DCD8-4D76-999E-1DAC8597CC14}" presName="sibTrans" presStyleCnt="0"/>
      <dgm:spPr/>
    </dgm:pt>
    <dgm:pt modelId="{00748768-3058-4A1F-9563-862BE7AE27D9}" type="pres">
      <dgm:prSet presAssocID="{DC4D27A5-A575-4A34-93A0-D22376F8A3DC}" presName="compNode" presStyleCnt="0"/>
      <dgm:spPr/>
    </dgm:pt>
    <dgm:pt modelId="{257CB3EE-65E8-48FD-AD7D-0B12F697DC09}" type="pres">
      <dgm:prSet presAssocID="{DC4D27A5-A575-4A34-93A0-D22376F8A3DC}" presName="bgRect" presStyleLbl="bgShp" presStyleIdx="4" presStyleCnt="6"/>
      <dgm:spPr/>
    </dgm:pt>
    <dgm:pt modelId="{C1274B49-F57E-43AF-82C5-CB380A75896F}" type="pres">
      <dgm:prSet presAssocID="{DC4D27A5-A575-4A34-93A0-D22376F8A3DC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Здание"/>
        </a:ext>
      </dgm:extLst>
    </dgm:pt>
    <dgm:pt modelId="{8D73DA8A-CE8C-404F-BD12-516C7A4675F2}" type="pres">
      <dgm:prSet presAssocID="{DC4D27A5-A575-4A34-93A0-D22376F8A3DC}" presName="spaceRect" presStyleCnt="0"/>
      <dgm:spPr/>
    </dgm:pt>
    <dgm:pt modelId="{DF0DB0F5-204C-454B-8219-604091A605A3}" type="pres">
      <dgm:prSet presAssocID="{DC4D27A5-A575-4A34-93A0-D22376F8A3DC}" presName="parTx" presStyleLbl="revTx" presStyleIdx="4" presStyleCnt="6">
        <dgm:presLayoutVars>
          <dgm:chMax val="0"/>
          <dgm:chPref val="0"/>
        </dgm:presLayoutVars>
      </dgm:prSet>
      <dgm:spPr/>
    </dgm:pt>
    <dgm:pt modelId="{86AAAE48-AF61-47C3-915D-B0AA4EC79357}" type="pres">
      <dgm:prSet presAssocID="{18946FAF-2672-4BD2-8FD7-20775AB1C43C}" presName="sibTrans" presStyleCnt="0"/>
      <dgm:spPr/>
    </dgm:pt>
    <dgm:pt modelId="{431899CB-B307-4A5D-B5DF-8B1D17F71279}" type="pres">
      <dgm:prSet presAssocID="{C6209C18-DDE7-4DB2-8686-D3E4D507A0A5}" presName="compNode" presStyleCnt="0"/>
      <dgm:spPr/>
    </dgm:pt>
    <dgm:pt modelId="{7D034634-7EA0-4E31-8648-6145A4CC52BD}" type="pres">
      <dgm:prSet presAssocID="{C6209C18-DDE7-4DB2-8686-D3E4D507A0A5}" presName="bgRect" presStyleLbl="bgShp" presStyleIdx="5" presStyleCnt="6"/>
      <dgm:spPr/>
    </dgm:pt>
    <dgm:pt modelId="{2D52AF85-023C-420E-B31F-20E1935596FE}" type="pres">
      <dgm:prSet presAssocID="{C6209C18-DDE7-4DB2-8686-D3E4D507A0A5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082D1387-90F6-439D-9B6F-D85BBFCAC0DA}" type="pres">
      <dgm:prSet presAssocID="{C6209C18-DDE7-4DB2-8686-D3E4D507A0A5}" presName="spaceRect" presStyleCnt="0"/>
      <dgm:spPr/>
    </dgm:pt>
    <dgm:pt modelId="{C01DCF6A-CBF4-4B44-B3C0-0CFDEACDEC6E}" type="pres">
      <dgm:prSet presAssocID="{C6209C18-DDE7-4DB2-8686-D3E4D507A0A5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BB66CC19-E209-40F4-842A-DD2396925B4B}" type="presOf" srcId="{43B65FEF-B861-416A-8351-6C60841032FC}" destId="{AAA2709D-0A18-4465-95B6-6FD9325C8976}" srcOrd="0" destOrd="0" presId="urn:microsoft.com/office/officeart/2018/2/layout/IconVerticalSolidList"/>
    <dgm:cxn modelId="{8E23753E-C9FB-436E-A2DD-80BAC1E6EEA8}" type="presOf" srcId="{DC4D27A5-A575-4A34-93A0-D22376F8A3DC}" destId="{DF0DB0F5-204C-454B-8219-604091A605A3}" srcOrd="0" destOrd="0" presId="urn:microsoft.com/office/officeart/2018/2/layout/IconVerticalSolidList"/>
    <dgm:cxn modelId="{E4868440-5F7A-4F46-982D-C0A5D85ADB87}" srcId="{E8DB3686-6500-4EFF-AD76-30CD21FCD151}" destId="{46CF5EA8-EB49-48A1-9ACE-CDEB2D423389}" srcOrd="3" destOrd="0" parTransId="{56BDF5EB-9D2F-43C0-90AC-8939C6625391}" sibTransId="{2B90885D-DCD8-4D76-999E-1DAC8597CC14}"/>
    <dgm:cxn modelId="{51893D5B-8B6F-48D3-B6CE-AC88A304617E}" srcId="{E8DB3686-6500-4EFF-AD76-30CD21FCD151}" destId="{43B65FEF-B861-416A-8351-6C60841032FC}" srcOrd="0" destOrd="0" parTransId="{0E1C853B-01C4-483B-B74E-0053D58DEF2E}" sibTransId="{D10DD303-EE67-48D1-AA75-E09783D455CF}"/>
    <dgm:cxn modelId="{1739D446-0DEE-48A6-ABBF-A7CAB526A45F}" srcId="{E8DB3686-6500-4EFF-AD76-30CD21FCD151}" destId="{C6209C18-DDE7-4DB2-8686-D3E4D507A0A5}" srcOrd="5" destOrd="0" parTransId="{8917AF2F-4724-4132-AC4A-2B6A05FE9BFB}" sibTransId="{59C0A01B-C31A-4768-B829-B8CF115BFECA}"/>
    <dgm:cxn modelId="{166D1A4D-B15C-4DBC-B9D4-E6DF9541479A}" type="presOf" srcId="{E8DB3686-6500-4EFF-AD76-30CD21FCD151}" destId="{B481D372-4CC8-4EDD-A92C-9DA490253E12}" srcOrd="0" destOrd="0" presId="urn:microsoft.com/office/officeart/2018/2/layout/IconVerticalSolidList"/>
    <dgm:cxn modelId="{7A9FD6A5-0F78-4066-911B-4E90AF8CC8BB}" type="presOf" srcId="{46CF5EA8-EB49-48A1-9ACE-CDEB2D423389}" destId="{8E6BE8F0-11E8-4E66-A848-55C63672118D}" srcOrd="0" destOrd="0" presId="urn:microsoft.com/office/officeart/2018/2/layout/IconVerticalSolidList"/>
    <dgm:cxn modelId="{E60C49A6-B283-4545-84AB-6BEF5FF4FD16}" type="presOf" srcId="{6E66F7CB-EBFD-4A7E-8070-10B184884E5B}" destId="{87557E75-6EFE-43A8-A388-447FE043F1E4}" srcOrd="0" destOrd="0" presId="urn:microsoft.com/office/officeart/2018/2/layout/IconVerticalSolidList"/>
    <dgm:cxn modelId="{A9FC33AF-B3C6-4E93-B13C-CAC89D86870C}" type="presOf" srcId="{C6209C18-DDE7-4DB2-8686-D3E4D507A0A5}" destId="{C01DCF6A-CBF4-4B44-B3C0-0CFDEACDEC6E}" srcOrd="0" destOrd="0" presId="urn:microsoft.com/office/officeart/2018/2/layout/IconVerticalSolidList"/>
    <dgm:cxn modelId="{8D30A1EC-CB25-4C75-8654-A5FD8B187227}" type="presOf" srcId="{55519F8F-7603-42DF-B46D-19C0B092F182}" destId="{C6252553-EB34-45CA-98CF-B240165417A7}" srcOrd="0" destOrd="0" presId="urn:microsoft.com/office/officeart/2018/2/layout/IconVerticalSolidList"/>
    <dgm:cxn modelId="{3C771FF0-3495-47D1-ABD0-732E09E26557}" srcId="{E8DB3686-6500-4EFF-AD76-30CD21FCD151}" destId="{55519F8F-7603-42DF-B46D-19C0B092F182}" srcOrd="1" destOrd="0" parTransId="{2CDA4F4F-A14A-4D2D-8538-1C26A64AB927}" sibTransId="{5C5C0E0B-4ABA-444E-957D-F2446984FE48}"/>
    <dgm:cxn modelId="{72E3F1F3-B3F1-47A6-9980-376E2A820AE0}" srcId="{E8DB3686-6500-4EFF-AD76-30CD21FCD151}" destId="{DC4D27A5-A575-4A34-93A0-D22376F8A3DC}" srcOrd="4" destOrd="0" parTransId="{44AA213A-8237-4634-B69A-908AE12988F8}" sibTransId="{18946FAF-2672-4BD2-8FD7-20775AB1C43C}"/>
    <dgm:cxn modelId="{B170E8FC-0BC9-46E0-A6A4-36E239FBB6AE}" srcId="{E8DB3686-6500-4EFF-AD76-30CD21FCD151}" destId="{6E66F7CB-EBFD-4A7E-8070-10B184884E5B}" srcOrd="2" destOrd="0" parTransId="{2B7DECB4-E9B8-4049-B493-7CFE83036F4D}" sibTransId="{320EAE8D-D015-4B31-973C-5B4ED62B1F84}"/>
    <dgm:cxn modelId="{C53F5382-0450-4C71-B213-7453162B829F}" type="presParOf" srcId="{B481D372-4CC8-4EDD-A92C-9DA490253E12}" destId="{66618627-42AB-4B0E-9B81-1FDC95A5E6D5}" srcOrd="0" destOrd="0" presId="urn:microsoft.com/office/officeart/2018/2/layout/IconVerticalSolidList"/>
    <dgm:cxn modelId="{58444A7B-77C9-457E-99C5-BCA9A358068C}" type="presParOf" srcId="{66618627-42AB-4B0E-9B81-1FDC95A5E6D5}" destId="{00AD0DE8-6A83-4BB1-AC28-4446567EBFDA}" srcOrd="0" destOrd="0" presId="urn:microsoft.com/office/officeart/2018/2/layout/IconVerticalSolidList"/>
    <dgm:cxn modelId="{6FA79F63-44F2-484A-9096-535FB984BCB4}" type="presParOf" srcId="{66618627-42AB-4B0E-9B81-1FDC95A5E6D5}" destId="{E856BE6C-A956-46B8-987E-E39C612F09E0}" srcOrd="1" destOrd="0" presId="urn:microsoft.com/office/officeart/2018/2/layout/IconVerticalSolidList"/>
    <dgm:cxn modelId="{75DAE247-AB14-4771-B707-97EF8C200BF1}" type="presParOf" srcId="{66618627-42AB-4B0E-9B81-1FDC95A5E6D5}" destId="{2E8120FB-8166-4088-AD54-993837A0BEB1}" srcOrd="2" destOrd="0" presId="urn:microsoft.com/office/officeart/2018/2/layout/IconVerticalSolidList"/>
    <dgm:cxn modelId="{45A16AF9-EC02-4090-9CCC-AFFA48BC84FB}" type="presParOf" srcId="{66618627-42AB-4B0E-9B81-1FDC95A5E6D5}" destId="{AAA2709D-0A18-4465-95B6-6FD9325C8976}" srcOrd="3" destOrd="0" presId="urn:microsoft.com/office/officeart/2018/2/layout/IconVerticalSolidList"/>
    <dgm:cxn modelId="{09B57EAB-6392-4ED5-A2B8-193834C48237}" type="presParOf" srcId="{B481D372-4CC8-4EDD-A92C-9DA490253E12}" destId="{5262B00F-E38B-4E3C-A414-F8503E5CD3DE}" srcOrd="1" destOrd="0" presId="urn:microsoft.com/office/officeart/2018/2/layout/IconVerticalSolidList"/>
    <dgm:cxn modelId="{BFBB6AE1-83C9-4637-8B24-FE17A869D73B}" type="presParOf" srcId="{B481D372-4CC8-4EDD-A92C-9DA490253E12}" destId="{ACFF99B0-BAE7-4329-927A-6CB519C30AA2}" srcOrd="2" destOrd="0" presId="urn:microsoft.com/office/officeart/2018/2/layout/IconVerticalSolidList"/>
    <dgm:cxn modelId="{ABF848D0-70AF-4C7E-B2AE-CD4A8809CF00}" type="presParOf" srcId="{ACFF99B0-BAE7-4329-927A-6CB519C30AA2}" destId="{BA83217B-1309-4996-A201-F54A36A09456}" srcOrd="0" destOrd="0" presId="urn:microsoft.com/office/officeart/2018/2/layout/IconVerticalSolidList"/>
    <dgm:cxn modelId="{811B8574-C777-45B9-9557-69D9CC8E1DCE}" type="presParOf" srcId="{ACFF99B0-BAE7-4329-927A-6CB519C30AA2}" destId="{481105D2-688B-44A6-8A08-5E0756FFF5D4}" srcOrd="1" destOrd="0" presId="urn:microsoft.com/office/officeart/2018/2/layout/IconVerticalSolidList"/>
    <dgm:cxn modelId="{E6BB41D1-3C4D-48D9-A7A0-3086BD9C71E7}" type="presParOf" srcId="{ACFF99B0-BAE7-4329-927A-6CB519C30AA2}" destId="{29C3B0A5-D294-4149-A0AF-35C9AB6410F6}" srcOrd="2" destOrd="0" presId="urn:microsoft.com/office/officeart/2018/2/layout/IconVerticalSolidList"/>
    <dgm:cxn modelId="{DE1F3766-39F6-4462-A476-3AFF3B8127D8}" type="presParOf" srcId="{ACFF99B0-BAE7-4329-927A-6CB519C30AA2}" destId="{C6252553-EB34-45CA-98CF-B240165417A7}" srcOrd="3" destOrd="0" presId="urn:microsoft.com/office/officeart/2018/2/layout/IconVerticalSolidList"/>
    <dgm:cxn modelId="{5C9E17FA-9778-4F00-805D-1A42FC23A9A7}" type="presParOf" srcId="{B481D372-4CC8-4EDD-A92C-9DA490253E12}" destId="{828B94DA-D567-4554-A893-B8347D09A4F3}" srcOrd="3" destOrd="0" presId="urn:microsoft.com/office/officeart/2018/2/layout/IconVerticalSolidList"/>
    <dgm:cxn modelId="{AA4959BD-EE9A-4888-AFCA-3B834A08B03B}" type="presParOf" srcId="{B481D372-4CC8-4EDD-A92C-9DA490253E12}" destId="{021CEAAD-0A75-4A9A-88B4-54C24051AAFC}" srcOrd="4" destOrd="0" presId="urn:microsoft.com/office/officeart/2018/2/layout/IconVerticalSolidList"/>
    <dgm:cxn modelId="{1920F994-A1AD-4FF1-AC6F-104FD5C0A889}" type="presParOf" srcId="{021CEAAD-0A75-4A9A-88B4-54C24051AAFC}" destId="{4B62D451-03DF-4487-920F-1A683D65E814}" srcOrd="0" destOrd="0" presId="urn:microsoft.com/office/officeart/2018/2/layout/IconVerticalSolidList"/>
    <dgm:cxn modelId="{E44AA3D1-8F88-44FF-A3D9-FE71659C763B}" type="presParOf" srcId="{021CEAAD-0A75-4A9A-88B4-54C24051AAFC}" destId="{9CD6CDB2-3DCC-4A46-A30C-A1897952603E}" srcOrd="1" destOrd="0" presId="urn:microsoft.com/office/officeart/2018/2/layout/IconVerticalSolidList"/>
    <dgm:cxn modelId="{EF212F95-F936-455B-9C54-495CC258903D}" type="presParOf" srcId="{021CEAAD-0A75-4A9A-88B4-54C24051AAFC}" destId="{098C674C-42C8-4846-A36D-E0577DC23C22}" srcOrd="2" destOrd="0" presId="urn:microsoft.com/office/officeart/2018/2/layout/IconVerticalSolidList"/>
    <dgm:cxn modelId="{EEF0DE78-B725-440F-819E-36481B449F71}" type="presParOf" srcId="{021CEAAD-0A75-4A9A-88B4-54C24051AAFC}" destId="{87557E75-6EFE-43A8-A388-447FE043F1E4}" srcOrd="3" destOrd="0" presId="urn:microsoft.com/office/officeart/2018/2/layout/IconVerticalSolidList"/>
    <dgm:cxn modelId="{09D70F2A-15DD-4166-A9F2-7596AACF8F86}" type="presParOf" srcId="{B481D372-4CC8-4EDD-A92C-9DA490253E12}" destId="{44BF9F7A-1CB7-4EB4-922A-C5614562B2A8}" srcOrd="5" destOrd="0" presId="urn:microsoft.com/office/officeart/2018/2/layout/IconVerticalSolidList"/>
    <dgm:cxn modelId="{E5FA8299-DFCB-4B5E-9C84-83CF8B547DE4}" type="presParOf" srcId="{B481D372-4CC8-4EDD-A92C-9DA490253E12}" destId="{4986774D-18EC-40EF-8B96-D8E2695ECF00}" srcOrd="6" destOrd="0" presId="urn:microsoft.com/office/officeart/2018/2/layout/IconVerticalSolidList"/>
    <dgm:cxn modelId="{CA1AF8CD-1933-4085-85C0-F8FD38DC6FA4}" type="presParOf" srcId="{4986774D-18EC-40EF-8B96-D8E2695ECF00}" destId="{177D1AD1-2F68-479E-A6B9-784CF9A9008F}" srcOrd="0" destOrd="0" presId="urn:microsoft.com/office/officeart/2018/2/layout/IconVerticalSolidList"/>
    <dgm:cxn modelId="{113F2585-6EA3-4765-8677-5D742C54252D}" type="presParOf" srcId="{4986774D-18EC-40EF-8B96-D8E2695ECF00}" destId="{E23FEE94-3D97-4739-AA34-CAEC2B3C16C6}" srcOrd="1" destOrd="0" presId="urn:microsoft.com/office/officeart/2018/2/layout/IconVerticalSolidList"/>
    <dgm:cxn modelId="{AC06C1CE-A23A-4BF4-B77D-ECE8FDD99EA7}" type="presParOf" srcId="{4986774D-18EC-40EF-8B96-D8E2695ECF00}" destId="{8B7A7E8D-F395-405F-AE6A-34DC615BA3D5}" srcOrd="2" destOrd="0" presId="urn:microsoft.com/office/officeart/2018/2/layout/IconVerticalSolidList"/>
    <dgm:cxn modelId="{86478A53-C0BE-4254-8F9D-96EBF4899E71}" type="presParOf" srcId="{4986774D-18EC-40EF-8B96-D8E2695ECF00}" destId="{8E6BE8F0-11E8-4E66-A848-55C63672118D}" srcOrd="3" destOrd="0" presId="urn:microsoft.com/office/officeart/2018/2/layout/IconVerticalSolidList"/>
    <dgm:cxn modelId="{12971A5D-BDED-4F4A-8F78-A59F6C2DC9FD}" type="presParOf" srcId="{B481D372-4CC8-4EDD-A92C-9DA490253E12}" destId="{0C0E9124-BE70-4352-937B-FFFF72471E7C}" srcOrd="7" destOrd="0" presId="urn:microsoft.com/office/officeart/2018/2/layout/IconVerticalSolidList"/>
    <dgm:cxn modelId="{60BA1A23-D91B-472E-8B39-28151F720805}" type="presParOf" srcId="{B481D372-4CC8-4EDD-A92C-9DA490253E12}" destId="{00748768-3058-4A1F-9563-862BE7AE27D9}" srcOrd="8" destOrd="0" presId="urn:microsoft.com/office/officeart/2018/2/layout/IconVerticalSolidList"/>
    <dgm:cxn modelId="{B598043B-1084-48F7-B47A-453C462C9C30}" type="presParOf" srcId="{00748768-3058-4A1F-9563-862BE7AE27D9}" destId="{257CB3EE-65E8-48FD-AD7D-0B12F697DC09}" srcOrd="0" destOrd="0" presId="urn:microsoft.com/office/officeart/2018/2/layout/IconVerticalSolidList"/>
    <dgm:cxn modelId="{83DAB9EE-F2B4-44D7-A0B4-FDFFE8E69168}" type="presParOf" srcId="{00748768-3058-4A1F-9563-862BE7AE27D9}" destId="{C1274B49-F57E-43AF-82C5-CB380A75896F}" srcOrd="1" destOrd="0" presId="urn:microsoft.com/office/officeart/2018/2/layout/IconVerticalSolidList"/>
    <dgm:cxn modelId="{F4E986F9-6479-47E1-AC2F-F13377431597}" type="presParOf" srcId="{00748768-3058-4A1F-9563-862BE7AE27D9}" destId="{8D73DA8A-CE8C-404F-BD12-516C7A4675F2}" srcOrd="2" destOrd="0" presId="urn:microsoft.com/office/officeart/2018/2/layout/IconVerticalSolidList"/>
    <dgm:cxn modelId="{BBA2886D-6370-4A15-954C-B3C65E90854A}" type="presParOf" srcId="{00748768-3058-4A1F-9563-862BE7AE27D9}" destId="{DF0DB0F5-204C-454B-8219-604091A605A3}" srcOrd="3" destOrd="0" presId="urn:microsoft.com/office/officeart/2018/2/layout/IconVerticalSolidList"/>
    <dgm:cxn modelId="{575623EA-EB1F-4B7A-AF14-997B5C1E57D2}" type="presParOf" srcId="{B481D372-4CC8-4EDD-A92C-9DA490253E12}" destId="{86AAAE48-AF61-47C3-915D-B0AA4EC79357}" srcOrd="9" destOrd="0" presId="urn:microsoft.com/office/officeart/2018/2/layout/IconVerticalSolidList"/>
    <dgm:cxn modelId="{D8F642DD-23A6-442F-8945-515BA0042DEA}" type="presParOf" srcId="{B481D372-4CC8-4EDD-A92C-9DA490253E12}" destId="{431899CB-B307-4A5D-B5DF-8B1D17F71279}" srcOrd="10" destOrd="0" presId="urn:microsoft.com/office/officeart/2018/2/layout/IconVerticalSolidList"/>
    <dgm:cxn modelId="{CEBDDFCC-D138-48EC-B607-2C6DF0D1E8AD}" type="presParOf" srcId="{431899CB-B307-4A5D-B5DF-8B1D17F71279}" destId="{7D034634-7EA0-4E31-8648-6145A4CC52BD}" srcOrd="0" destOrd="0" presId="urn:microsoft.com/office/officeart/2018/2/layout/IconVerticalSolidList"/>
    <dgm:cxn modelId="{CDCCEE57-AAA2-4150-9ECD-8EE4805BD150}" type="presParOf" srcId="{431899CB-B307-4A5D-B5DF-8B1D17F71279}" destId="{2D52AF85-023C-420E-B31F-20E1935596FE}" srcOrd="1" destOrd="0" presId="urn:microsoft.com/office/officeart/2018/2/layout/IconVerticalSolidList"/>
    <dgm:cxn modelId="{45447F49-87BE-4482-BE4B-27F928C82ABB}" type="presParOf" srcId="{431899CB-B307-4A5D-B5DF-8B1D17F71279}" destId="{082D1387-90F6-439D-9B6F-D85BBFCAC0DA}" srcOrd="2" destOrd="0" presId="urn:microsoft.com/office/officeart/2018/2/layout/IconVerticalSolidList"/>
    <dgm:cxn modelId="{6C9DBA90-AF70-498C-8872-0CB12FD8824F}" type="presParOf" srcId="{431899CB-B307-4A5D-B5DF-8B1D17F71279}" destId="{C01DCF6A-CBF4-4B44-B3C0-0CFDEACDEC6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6163DEF-4202-4ADC-9ECF-38B69CDDF8DD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260864A-3D2F-41FD-A698-DBFA20C4CD45}">
      <dgm:prSet/>
      <dgm:spPr/>
      <dgm:t>
        <a:bodyPr/>
        <a:lstStyle/>
        <a:p>
          <a:r>
            <a:rPr lang="ru-RU" b="1"/>
            <a:t>Виды биотестов:</a:t>
          </a:r>
          <a:endParaRPr lang="en-US"/>
        </a:p>
      </dgm:t>
    </dgm:pt>
    <dgm:pt modelId="{2B48D08B-2536-4A10-9BB6-A3AFC86D57BA}" type="parTrans" cxnId="{6893E183-EA93-408C-BA17-32E29871240C}">
      <dgm:prSet/>
      <dgm:spPr/>
      <dgm:t>
        <a:bodyPr/>
        <a:lstStyle/>
        <a:p>
          <a:endParaRPr lang="en-US"/>
        </a:p>
      </dgm:t>
    </dgm:pt>
    <dgm:pt modelId="{9D504D04-0C41-44BC-8278-E6286F3047B2}" type="sibTrans" cxnId="{6893E183-EA93-408C-BA17-32E29871240C}">
      <dgm:prSet/>
      <dgm:spPr/>
      <dgm:t>
        <a:bodyPr/>
        <a:lstStyle/>
        <a:p>
          <a:endParaRPr lang="en-US"/>
        </a:p>
      </dgm:t>
    </dgm:pt>
    <dgm:pt modelId="{3F151E91-D4F0-4684-AA29-216C129C71A4}">
      <dgm:prSet/>
      <dgm:spPr/>
      <dgm:t>
        <a:bodyPr/>
        <a:lstStyle/>
        <a:p>
          <a:r>
            <a:rPr lang="ru-RU" b="1" dirty="0"/>
            <a:t>Цитотоксичность (</a:t>
          </a:r>
          <a:r>
            <a:rPr lang="ru-RU" b="1" dirty="0" err="1"/>
            <a:t>in</a:t>
          </a:r>
          <a:r>
            <a:rPr lang="ru-RU" b="1" dirty="0"/>
            <a:t> </a:t>
          </a:r>
          <a:r>
            <a:rPr lang="ru-RU" b="1" dirty="0" err="1"/>
            <a:t>vitro</a:t>
          </a:r>
          <a:r>
            <a:rPr lang="ru-RU" b="1" dirty="0"/>
            <a:t>)</a:t>
          </a:r>
          <a:r>
            <a:rPr lang="ru-RU" dirty="0"/>
            <a:t> — тесты на культурах клеток (MTT-тест, XTT, LDH, </a:t>
          </a:r>
          <a:r>
            <a:rPr lang="ru-RU" dirty="0" err="1"/>
            <a:t>Alamar</a:t>
          </a:r>
          <a:r>
            <a:rPr lang="ru-RU" dirty="0"/>
            <a:t> Blue).</a:t>
          </a:r>
          <a:endParaRPr lang="en-US" dirty="0"/>
        </a:p>
      </dgm:t>
    </dgm:pt>
    <dgm:pt modelId="{0FEA6351-B2F2-461A-A1D7-D49B131D9C14}" type="parTrans" cxnId="{1D50090C-28B1-4E99-B186-1E8551B2AE36}">
      <dgm:prSet/>
      <dgm:spPr/>
      <dgm:t>
        <a:bodyPr/>
        <a:lstStyle/>
        <a:p>
          <a:endParaRPr lang="en-US"/>
        </a:p>
      </dgm:t>
    </dgm:pt>
    <dgm:pt modelId="{9D361325-B7D7-42A0-9586-C740F9733429}" type="sibTrans" cxnId="{1D50090C-28B1-4E99-B186-1E8551B2AE36}">
      <dgm:prSet/>
      <dgm:spPr/>
      <dgm:t>
        <a:bodyPr/>
        <a:lstStyle/>
        <a:p>
          <a:endParaRPr lang="en-US"/>
        </a:p>
      </dgm:t>
    </dgm:pt>
    <dgm:pt modelId="{EA063F95-5B83-4D84-8E6C-20098D448A0F}">
      <dgm:prSet/>
      <dgm:spPr/>
      <dgm:t>
        <a:bodyPr/>
        <a:lstStyle/>
        <a:p>
          <a:r>
            <a:rPr lang="ru-RU" b="1"/>
            <a:t>Гемосовместимость</a:t>
          </a:r>
          <a:r>
            <a:rPr lang="ru-RU"/>
            <a:t> — определение взаимодействия материала с кровью (гемолиз, агрегация тромбоцитов).</a:t>
          </a:r>
          <a:endParaRPr lang="en-US"/>
        </a:p>
      </dgm:t>
    </dgm:pt>
    <dgm:pt modelId="{BB960429-3AA3-4AB5-B3F7-7E97EF2077B1}" type="parTrans" cxnId="{CFF31A9A-394F-4BC2-B962-E4BD352B37E3}">
      <dgm:prSet/>
      <dgm:spPr/>
      <dgm:t>
        <a:bodyPr/>
        <a:lstStyle/>
        <a:p>
          <a:endParaRPr lang="en-US"/>
        </a:p>
      </dgm:t>
    </dgm:pt>
    <dgm:pt modelId="{4373ACFF-2CD5-492C-BF18-E9E02EEA07CD}" type="sibTrans" cxnId="{CFF31A9A-394F-4BC2-B962-E4BD352B37E3}">
      <dgm:prSet/>
      <dgm:spPr/>
      <dgm:t>
        <a:bodyPr/>
        <a:lstStyle/>
        <a:p>
          <a:endParaRPr lang="en-US"/>
        </a:p>
      </dgm:t>
    </dgm:pt>
    <dgm:pt modelId="{31F7E7F8-1AC7-47E3-AAEE-1E717E36F45F}">
      <dgm:prSet/>
      <dgm:spPr/>
      <dgm:t>
        <a:bodyPr/>
        <a:lstStyle/>
        <a:p>
          <a:r>
            <a:rPr lang="ru-RU" b="1" dirty="0"/>
            <a:t>Тесты на мутагенность и </a:t>
          </a:r>
          <a:r>
            <a:rPr lang="ru-RU" b="1" dirty="0" err="1"/>
            <a:t>генотоксичность</a:t>
          </a:r>
          <a:r>
            <a:rPr lang="ru-RU" dirty="0"/>
            <a:t> (тест Эймса).</a:t>
          </a:r>
          <a:endParaRPr lang="en-US" dirty="0"/>
        </a:p>
      </dgm:t>
    </dgm:pt>
    <dgm:pt modelId="{B0BE7041-CEDE-4F90-88AB-A2DD2BC0B84B}" type="parTrans" cxnId="{66227050-AEEB-4EFB-929C-A3E9E2FBE326}">
      <dgm:prSet/>
      <dgm:spPr/>
      <dgm:t>
        <a:bodyPr/>
        <a:lstStyle/>
        <a:p>
          <a:endParaRPr lang="en-US"/>
        </a:p>
      </dgm:t>
    </dgm:pt>
    <dgm:pt modelId="{E5D5358A-A996-4D91-8559-8256378155AB}" type="sibTrans" cxnId="{66227050-AEEB-4EFB-929C-A3E9E2FBE326}">
      <dgm:prSet/>
      <dgm:spPr/>
      <dgm:t>
        <a:bodyPr/>
        <a:lstStyle/>
        <a:p>
          <a:endParaRPr lang="en-US"/>
        </a:p>
      </dgm:t>
    </dgm:pt>
    <dgm:pt modelId="{95FE8AAA-4AD9-496D-9AAF-B6C38C439B68}">
      <dgm:prSet/>
      <dgm:spPr/>
      <dgm:t>
        <a:bodyPr/>
        <a:lstStyle/>
        <a:p>
          <a:r>
            <a:rPr lang="ru-RU" b="1"/>
            <a:t>Имплантационные тесты (in vivo)</a:t>
          </a:r>
          <a:r>
            <a:rPr lang="ru-RU"/>
            <a:t> — введение материала животным для оценки воспалительной реакции.</a:t>
          </a:r>
          <a:endParaRPr lang="en-US"/>
        </a:p>
      </dgm:t>
    </dgm:pt>
    <dgm:pt modelId="{AECED360-03C7-4291-9C48-0DDC2E63DF30}" type="parTrans" cxnId="{293BE281-66F3-4A8A-9DCC-7DBE53392E0F}">
      <dgm:prSet/>
      <dgm:spPr/>
      <dgm:t>
        <a:bodyPr/>
        <a:lstStyle/>
        <a:p>
          <a:endParaRPr lang="en-US"/>
        </a:p>
      </dgm:t>
    </dgm:pt>
    <dgm:pt modelId="{88A66A19-A873-4864-B2DC-64650AFFA43A}" type="sibTrans" cxnId="{293BE281-66F3-4A8A-9DCC-7DBE53392E0F}">
      <dgm:prSet/>
      <dgm:spPr/>
      <dgm:t>
        <a:bodyPr/>
        <a:lstStyle/>
        <a:p>
          <a:endParaRPr lang="en-US"/>
        </a:p>
      </dgm:t>
    </dgm:pt>
    <dgm:pt modelId="{0B62AA6A-7841-4E60-8085-EF9A723FE0C9}">
      <dgm:prSet/>
      <dgm:spPr/>
      <dgm:t>
        <a:bodyPr/>
        <a:lstStyle/>
        <a:p>
          <a:r>
            <a:rPr lang="ru-RU" b="1"/>
            <a:t>Оценка остеоинтеграции</a:t>
          </a:r>
          <a:r>
            <a:rPr lang="ru-RU"/>
            <a:t> — для костных имплантатов (срастание с костной тканью).</a:t>
          </a:r>
          <a:endParaRPr lang="en-US"/>
        </a:p>
      </dgm:t>
    </dgm:pt>
    <dgm:pt modelId="{C5E155DD-6E9D-4489-9DA7-7C33FE911E10}" type="parTrans" cxnId="{AA204178-5985-48C8-8F2F-65BC1C47E398}">
      <dgm:prSet/>
      <dgm:spPr/>
      <dgm:t>
        <a:bodyPr/>
        <a:lstStyle/>
        <a:p>
          <a:endParaRPr lang="en-US"/>
        </a:p>
      </dgm:t>
    </dgm:pt>
    <dgm:pt modelId="{FCEC40B2-D688-4196-8BFB-EE958012DBD0}" type="sibTrans" cxnId="{AA204178-5985-48C8-8F2F-65BC1C47E398}">
      <dgm:prSet/>
      <dgm:spPr/>
      <dgm:t>
        <a:bodyPr/>
        <a:lstStyle/>
        <a:p>
          <a:endParaRPr lang="en-US"/>
        </a:p>
      </dgm:t>
    </dgm:pt>
    <dgm:pt modelId="{81AF4AC9-AD80-47AE-82C0-60A83B4AEA39}" type="pres">
      <dgm:prSet presAssocID="{E6163DEF-4202-4ADC-9ECF-38B69CDDF8DD}" presName="linear" presStyleCnt="0">
        <dgm:presLayoutVars>
          <dgm:animLvl val="lvl"/>
          <dgm:resizeHandles val="exact"/>
        </dgm:presLayoutVars>
      </dgm:prSet>
      <dgm:spPr/>
    </dgm:pt>
    <dgm:pt modelId="{1FBC34EE-5234-4507-83D7-2D5BD190696F}" type="pres">
      <dgm:prSet presAssocID="{B260864A-3D2F-41FD-A698-DBFA20C4CD4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83EAAA52-2CB2-4A37-BC33-74A2EB48E6BE}" type="pres">
      <dgm:prSet presAssocID="{9D504D04-0C41-44BC-8278-E6286F3047B2}" presName="spacer" presStyleCnt="0"/>
      <dgm:spPr/>
    </dgm:pt>
    <dgm:pt modelId="{4A136CD8-A411-4AC0-A5B9-969DDBF0F6C5}" type="pres">
      <dgm:prSet presAssocID="{3F151E91-D4F0-4684-AA29-216C129C71A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8547F94-07AB-4987-BAFC-6874F5F6F819}" type="pres">
      <dgm:prSet presAssocID="{9D361325-B7D7-42A0-9586-C740F9733429}" presName="spacer" presStyleCnt="0"/>
      <dgm:spPr/>
    </dgm:pt>
    <dgm:pt modelId="{D589B4EF-F908-4C2E-AA57-4C5D84BDFC7E}" type="pres">
      <dgm:prSet presAssocID="{EA063F95-5B83-4D84-8E6C-20098D448A0F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1DD970B5-F775-44BF-A96D-7E6E0CD85232}" type="pres">
      <dgm:prSet presAssocID="{4373ACFF-2CD5-492C-BF18-E9E02EEA07CD}" presName="spacer" presStyleCnt="0"/>
      <dgm:spPr/>
    </dgm:pt>
    <dgm:pt modelId="{CCFF1576-15C1-4A48-87CE-0D38806C2561}" type="pres">
      <dgm:prSet presAssocID="{31F7E7F8-1AC7-47E3-AAEE-1E717E36F45F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010CE640-4457-44B3-A45B-69590074CFA6}" type="pres">
      <dgm:prSet presAssocID="{E5D5358A-A996-4D91-8559-8256378155AB}" presName="spacer" presStyleCnt="0"/>
      <dgm:spPr/>
    </dgm:pt>
    <dgm:pt modelId="{F1020F6C-5648-4912-B880-5ECFB0F9DF8B}" type="pres">
      <dgm:prSet presAssocID="{95FE8AAA-4AD9-496D-9AAF-B6C38C439B6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203823A9-B5D7-4A3B-BA6D-EE7945F07EFE}" type="pres">
      <dgm:prSet presAssocID="{88A66A19-A873-4864-B2DC-64650AFFA43A}" presName="spacer" presStyleCnt="0"/>
      <dgm:spPr/>
    </dgm:pt>
    <dgm:pt modelId="{282B22F6-E323-444E-BBFB-9A87383FCD74}" type="pres">
      <dgm:prSet presAssocID="{0B62AA6A-7841-4E60-8085-EF9A723FE0C9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D50090C-28B1-4E99-B186-1E8551B2AE36}" srcId="{E6163DEF-4202-4ADC-9ECF-38B69CDDF8DD}" destId="{3F151E91-D4F0-4684-AA29-216C129C71A4}" srcOrd="1" destOrd="0" parTransId="{0FEA6351-B2F2-461A-A1D7-D49B131D9C14}" sibTransId="{9D361325-B7D7-42A0-9586-C740F9733429}"/>
    <dgm:cxn modelId="{66227050-AEEB-4EFB-929C-A3E9E2FBE326}" srcId="{E6163DEF-4202-4ADC-9ECF-38B69CDDF8DD}" destId="{31F7E7F8-1AC7-47E3-AAEE-1E717E36F45F}" srcOrd="3" destOrd="0" parTransId="{B0BE7041-CEDE-4F90-88AB-A2DD2BC0B84B}" sibTransId="{E5D5358A-A996-4D91-8559-8256378155AB}"/>
    <dgm:cxn modelId="{AA204178-5985-48C8-8F2F-65BC1C47E398}" srcId="{E6163DEF-4202-4ADC-9ECF-38B69CDDF8DD}" destId="{0B62AA6A-7841-4E60-8085-EF9A723FE0C9}" srcOrd="5" destOrd="0" parTransId="{C5E155DD-6E9D-4489-9DA7-7C33FE911E10}" sibTransId="{FCEC40B2-D688-4196-8BFB-EE958012DBD0}"/>
    <dgm:cxn modelId="{293BE281-66F3-4A8A-9DCC-7DBE53392E0F}" srcId="{E6163DEF-4202-4ADC-9ECF-38B69CDDF8DD}" destId="{95FE8AAA-4AD9-496D-9AAF-B6C38C439B68}" srcOrd="4" destOrd="0" parTransId="{AECED360-03C7-4291-9C48-0DDC2E63DF30}" sibTransId="{88A66A19-A873-4864-B2DC-64650AFFA43A}"/>
    <dgm:cxn modelId="{6893E183-EA93-408C-BA17-32E29871240C}" srcId="{E6163DEF-4202-4ADC-9ECF-38B69CDDF8DD}" destId="{B260864A-3D2F-41FD-A698-DBFA20C4CD45}" srcOrd="0" destOrd="0" parTransId="{2B48D08B-2536-4A10-9BB6-A3AFC86D57BA}" sibTransId="{9D504D04-0C41-44BC-8278-E6286F3047B2}"/>
    <dgm:cxn modelId="{B9039D93-750A-4F93-951A-2C993AEC7198}" type="presOf" srcId="{0B62AA6A-7841-4E60-8085-EF9A723FE0C9}" destId="{282B22F6-E323-444E-BBFB-9A87383FCD74}" srcOrd="0" destOrd="0" presId="urn:microsoft.com/office/officeart/2005/8/layout/vList2"/>
    <dgm:cxn modelId="{CFF31A9A-394F-4BC2-B962-E4BD352B37E3}" srcId="{E6163DEF-4202-4ADC-9ECF-38B69CDDF8DD}" destId="{EA063F95-5B83-4D84-8E6C-20098D448A0F}" srcOrd="2" destOrd="0" parTransId="{BB960429-3AA3-4AB5-B3F7-7E97EF2077B1}" sibTransId="{4373ACFF-2CD5-492C-BF18-E9E02EEA07CD}"/>
    <dgm:cxn modelId="{A160669C-B19B-45EA-93B6-33CFB053BB00}" type="presOf" srcId="{31F7E7F8-1AC7-47E3-AAEE-1E717E36F45F}" destId="{CCFF1576-15C1-4A48-87CE-0D38806C2561}" srcOrd="0" destOrd="0" presId="urn:microsoft.com/office/officeart/2005/8/layout/vList2"/>
    <dgm:cxn modelId="{8557E0A7-7756-4904-B367-E98D941572AC}" type="presOf" srcId="{EA063F95-5B83-4D84-8E6C-20098D448A0F}" destId="{D589B4EF-F908-4C2E-AA57-4C5D84BDFC7E}" srcOrd="0" destOrd="0" presId="urn:microsoft.com/office/officeart/2005/8/layout/vList2"/>
    <dgm:cxn modelId="{20DF8ABA-F20B-47D0-B425-B7010B51BDF6}" type="presOf" srcId="{3F151E91-D4F0-4684-AA29-216C129C71A4}" destId="{4A136CD8-A411-4AC0-A5B9-969DDBF0F6C5}" srcOrd="0" destOrd="0" presId="urn:microsoft.com/office/officeart/2005/8/layout/vList2"/>
    <dgm:cxn modelId="{9348EAD4-9BCF-4566-9390-FE3ACF9B84AA}" type="presOf" srcId="{95FE8AAA-4AD9-496D-9AAF-B6C38C439B68}" destId="{F1020F6C-5648-4912-B880-5ECFB0F9DF8B}" srcOrd="0" destOrd="0" presId="urn:microsoft.com/office/officeart/2005/8/layout/vList2"/>
    <dgm:cxn modelId="{0FDBF1DC-44CE-4FA8-A84C-E526870C4B4E}" type="presOf" srcId="{B260864A-3D2F-41FD-A698-DBFA20C4CD45}" destId="{1FBC34EE-5234-4507-83D7-2D5BD190696F}" srcOrd="0" destOrd="0" presId="urn:microsoft.com/office/officeart/2005/8/layout/vList2"/>
    <dgm:cxn modelId="{84BD64EB-5518-4669-8DC3-1AB0E16145A5}" type="presOf" srcId="{E6163DEF-4202-4ADC-9ECF-38B69CDDF8DD}" destId="{81AF4AC9-AD80-47AE-82C0-60A83B4AEA39}" srcOrd="0" destOrd="0" presId="urn:microsoft.com/office/officeart/2005/8/layout/vList2"/>
    <dgm:cxn modelId="{274AC33D-357E-49F5-BDD9-78D8B105F174}" type="presParOf" srcId="{81AF4AC9-AD80-47AE-82C0-60A83B4AEA39}" destId="{1FBC34EE-5234-4507-83D7-2D5BD190696F}" srcOrd="0" destOrd="0" presId="urn:microsoft.com/office/officeart/2005/8/layout/vList2"/>
    <dgm:cxn modelId="{4BB6E0C1-E0A8-4925-9665-4EBFA526F71A}" type="presParOf" srcId="{81AF4AC9-AD80-47AE-82C0-60A83B4AEA39}" destId="{83EAAA52-2CB2-4A37-BC33-74A2EB48E6BE}" srcOrd="1" destOrd="0" presId="urn:microsoft.com/office/officeart/2005/8/layout/vList2"/>
    <dgm:cxn modelId="{0F0B0C2C-3CC2-4688-A7B9-39B10123CC21}" type="presParOf" srcId="{81AF4AC9-AD80-47AE-82C0-60A83B4AEA39}" destId="{4A136CD8-A411-4AC0-A5B9-969DDBF0F6C5}" srcOrd="2" destOrd="0" presId="urn:microsoft.com/office/officeart/2005/8/layout/vList2"/>
    <dgm:cxn modelId="{CDC791B1-13EA-476E-8836-865EB57FF194}" type="presParOf" srcId="{81AF4AC9-AD80-47AE-82C0-60A83B4AEA39}" destId="{68547F94-07AB-4987-BAFC-6874F5F6F819}" srcOrd="3" destOrd="0" presId="urn:microsoft.com/office/officeart/2005/8/layout/vList2"/>
    <dgm:cxn modelId="{92655C9E-742C-4D14-8C0F-5E357AD577BE}" type="presParOf" srcId="{81AF4AC9-AD80-47AE-82C0-60A83B4AEA39}" destId="{D589B4EF-F908-4C2E-AA57-4C5D84BDFC7E}" srcOrd="4" destOrd="0" presId="urn:microsoft.com/office/officeart/2005/8/layout/vList2"/>
    <dgm:cxn modelId="{AE9AC741-34C6-4646-876A-EB4214DEC8A0}" type="presParOf" srcId="{81AF4AC9-AD80-47AE-82C0-60A83B4AEA39}" destId="{1DD970B5-F775-44BF-A96D-7E6E0CD85232}" srcOrd="5" destOrd="0" presId="urn:microsoft.com/office/officeart/2005/8/layout/vList2"/>
    <dgm:cxn modelId="{1FE11A8E-4ECB-4B57-8C5B-F1A0AC0D7296}" type="presParOf" srcId="{81AF4AC9-AD80-47AE-82C0-60A83B4AEA39}" destId="{CCFF1576-15C1-4A48-87CE-0D38806C2561}" srcOrd="6" destOrd="0" presId="urn:microsoft.com/office/officeart/2005/8/layout/vList2"/>
    <dgm:cxn modelId="{965A2FCD-8D19-40BD-8290-2018CAF7DA4E}" type="presParOf" srcId="{81AF4AC9-AD80-47AE-82C0-60A83B4AEA39}" destId="{010CE640-4457-44B3-A45B-69590074CFA6}" srcOrd="7" destOrd="0" presId="urn:microsoft.com/office/officeart/2005/8/layout/vList2"/>
    <dgm:cxn modelId="{64DAD13E-5548-479B-B9F3-837D9E9127FA}" type="presParOf" srcId="{81AF4AC9-AD80-47AE-82C0-60A83B4AEA39}" destId="{F1020F6C-5648-4912-B880-5ECFB0F9DF8B}" srcOrd="8" destOrd="0" presId="urn:microsoft.com/office/officeart/2005/8/layout/vList2"/>
    <dgm:cxn modelId="{3E297589-B20D-4FA1-A82A-26186BC5DB15}" type="presParOf" srcId="{81AF4AC9-AD80-47AE-82C0-60A83B4AEA39}" destId="{203823A9-B5D7-4A3B-BA6D-EE7945F07EFE}" srcOrd="9" destOrd="0" presId="urn:microsoft.com/office/officeart/2005/8/layout/vList2"/>
    <dgm:cxn modelId="{AB85BB44-083C-4E78-90B0-AA9FA383DCB0}" type="presParOf" srcId="{81AF4AC9-AD80-47AE-82C0-60A83B4AEA39}" destId="{282B22F6-E323-444E-BBFB-9A87383FCD7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E4F9CDB-CCDD-4E5C-9852-2FEA04AD8E65}" type="doc">
      <dgm:prSet loTypeId="urn:microsoft.com/office/officeart/2005/8/layout/vProcess5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A8BE3E5-7A1C-47B3-9EAF-0A93FD3F247A}">
      <dgm:prSet/>
      <dgm:spPr/>
      <dgm:t>
        <a:bodyPr/>
        <a:lstStyle/>
        <a:p>
          <a:r>
            <a:rPr lang="ru-RU"/>
            <a:t>Колориметрический тест, используемый в клеточной биологии для оценки метаболической активности клеток. </a:t>
          </a:r>
          <a:endParaRPr lang="en-US"/>
        </a:p>
      </dgm:t>
    </dgm:pt>
    <dgm:pt modelId="{84586813-1C72-463C-B306-2A64EC706A3F}" type="parTrans" cxnId="{07E46DEF-3A8B-42FE-8A56-129BF515A231}">
      <dgm:prSet/>
      <dgm:spPr/>
      <dgm:t>
        <a:bodyPr/>
        <a:lstStyle/>
        <a:p>
          <a:endParaRPr lang="en-US"/>
        </a:p>
      </dgm:t>
    </dgm:pt>
    <dgm:pt modelId="{8CB6E371-D1A5-4FAE-BBBD-71F8C62EA91C}" type="sibTrans" cxnId="{07E46DEF-3A8B-42FE-8A56-129BF515A231}">
      <dgm:prSet/>
      <dgm:spPr/>
      <dgm:t>
        <a:bodyPr/>
        <a:lstStyle/>
        <a:p>
          <a:endParaRPr lang="en-US"/>
        </a:p>
      </dgm:t>
    </dgm:pt>
    <dgm:pt modelId="{38EB2906-67B0-4284-AB36-D8D06F170995}">
      <dgm:prSet/>
      <dgm:spPr/>
      <dgm:t>
        <a:bodyPr/>
        <a:lstStyle/>
        <a:p>
          <a:r>
            <a:rPr lang="ru-RU"/>
            <a:t>Жизнеспособные клетки восстанавливают XTT-краситель в растворимый оранжевый продукт, интенсивность окрашивания которого соответствует количеству живых клеток. </a:t>
          </a:r>
          <a:endParaRPr lang="en-US"/>
        </a:p>
      </dgm:t>
    </dgm:pt>
    <dgm:pt modelId="{E14FD9CB-DC15-41DE-8D88-DE50837BD86A}" type="parTrans" cxnId="{1F557D4B-6A9E-44E7-9DFD-1F70A4117E39}">
      <dgm:prSet/>
      <dgm:spPr/>
      <dgm:t>
        <a:bodyPr/>
        <a:lstStyle/>
        <a:p>
          <a:endParaRPr lang="en-US"/>
        </a:p>
      </dgm:t>
    </dgm:pt>
    <dgm:pt modelId="{03FC4AF7-6455-4318-84AA-621C35D01FE6}" type="sibTrans" cxnId="{1F557D4B-6A9E-44E7-9DFD-1F70A4117E39}">
      <dgm:prSet/>
      <dgm:spPr/>
      <dgm:t>
        <a:bodyPr/>
        <a:lstStyle/>
        <a:p>
          <a:endParaRPr lang="en-US"/>
        </a:p>
      </dgm:t>
    </dgm:pt>
    <dgm:pt modelId="{B840E5C8-2B49-4F43-90C9-141BC720EC1E}">
      <dgm:prSet/>
      <dgm:spPr/>
      <dgm:t>
        <a:bodyPr/>
        <a:lstStyle/>
        <a:p>
          <a:r>
            <a:rPr lang="ru-RU"/>
            <a:t>Используется для определения цитотоксической активности лекарственных веществ или для оценки роста клеточных культур. </a:t>
          </a:r>
          <a:endParaRPr lang="en-US"/>
        </a:p>
      </dgm:t>
    </dgm:pt>
    <dgm:pt modelId="{E094D195-43F7-4F76-B6C4-AF76BB717124}" type="parTrans" cxnId="{FAEA5455-57C8-4F07-A5DC-64E3AB1A1548}">
      <dgm:prSet/>
      <dgm:spPr/>
      <dgm:t>
        <a:bodyPr/>
        <a:lstStyle/>
        <a:p>
          <a:endParaRPr lang="en-US"/>
        </a:p>
      </dgm:t>
    </dgm:pt>
    <dgm:pt modelId="{E9D5E0F9-E2B1-4CC8-BA66-F71CAFEE97D2}" type="sibTrans" cxnId="{FAEA5455-57C8-4F07-A5DC-64E3AB1A1548}">
      <dgm:prSet/>
      <dgm:spPr/>
      <dgm:t>
        <a:bodyPr/>
        <a:lstStyle/>
        <a:p>
          <a:endParaRPr lang="en-US"/>
        </a:p>
      </dgm:t>
    </dgm:pt>
    <dgm:pt modelId="{93C5BE9F-69C8-449B-B6B1-39E521245020}" type="pres">
      <dgm:prSet presAssocID="{1E4F9CDB-CCDD-4E5C-9852-2FEA04AD8E65}" presName="outerComposite" presStyleCnt="0">
        <dgm:presLayoutVars>
          <dgm:chMax val="5"/>
          <dgm:dir/>
          <dgm:resizeHandles val="exact"/>
        </dgm:presLayoutVars>
      </dgm:prSet>
      <dgm:spPr/>
    </dgm:pt>
    <dgm:pt modelId="{DB2EB761-96AA-4DDF-8859-D899D6567FD7}" type="pres">
      <dgm:prSet presAssocID="{1E4F9CDB-CCDD-4E5C-9852-2FEA04AD8E65}" presName="dummyMaxCanvas" presStyleCnt="0">
        <dgm:presLayoutVars/>
      </dgm:prSet>
      <dgm:spPr/>
    </dgm:pt>
    <dgm:pt modelId="{67B3C8E9-C31E-448A-A399-B3F8E4E82EA6}" type="pres">
      <dgm:prSet presAssocID="{1E4F9CDB-CCDD-4E5C-9852-2FEA04AD8E65}" presName="ThreeNodes_1" presStyleLbl="node1" presStyleIdx="0" presStyleCnt="3">
        <dgm:presLayoutVars>
          <dgm:bulletEnabled val="1"/>
        </dgm:presLayoutVars>
      </dgm:prSet>
      <dgm:spPr/>
    </dgm:pt>
    <dgm:pt modelId="{0A153238-4361-4231-BCE0-3860C53026CA}" type="pres">
      <dgm:prSet presAssocID="{1E4F9CDB-CCDD-4E5C-9852-2FEA04AD8E65}" presName="ThreeNodes_2" presStyleLbl="node1" presStyleIdx="1" presStyleCnt="3">
        <dgm:presLayoutVars>
          <dgm:bulletEnabled val="1"/>
        </dgm:presLayoutVars>
      </dgm:prSet>
      <dgm:spPr/>
    </dgm:pt>
    <dgm:pt modelId="{5D302C92-6E6C-4E6E-B96E-A98D4111529C}" type="pres">
      <dgm:prSet presAssocID="{1E4F9CDB-CCDD-4E5C-9852-2FEA04AD8E65}" presName="ThreeNodes_3" presStyleLbl="node1" presStyleIdx="2" presStyleCnt="3">
        <dgm:presLayoutVars>
          <dgm:bulletEnabled val="1"/>
        </dgm:presLayoutVars>
      </dgm:prSet>
      <dgm:spPr/>
    </dgm:pt>
    <dgm:pt modelId="{929FF4D5-94FF-47A6-AE5E-A367FCD5A15F}" type="pres">
      <dgm:prSet presAssocID="{1E4F9CDB-CCDD-4E5C-9852-2FEA04AD8E65}" presName="ThreeConn_1-2" presStyleLbl="fgAccFollowNode1" presStyleIdx="0" presStyleCnt="2">
        <dgm:presLayoutVars>
          <dgm:bulletEnabled val="1"/>
        </dgm:presLayoutVars>
      </dgm:prSet>
      <dgm:spPr/>
    </dgm:pt>
    <dgm:pt modelId="{2BCE4BB6-1F00-4DD5-A627-F26A4CF0340D}" type="pres">
      <dgm:prSet presAssocID="{1E4F9CDB-CCDD-4E5C-9852-2FEA04AD8E65}" presName="ThreeConn_2-3" presStyleLbl="fgAccFollowNode1" presStyleIdx="1" presStyleCnt="2">
        <dgm:presLayoutVars>
          <dgm:bulletEnabled val="1"/>
        </dgm:presLayoutVars>
      </dgm:prSet>
      <dgm:spPr/>
    </dgm:pt>
    <dgm:pt modelId="{592925CD-BF13-4DF7-9F88-DAA327C8B915}" type="pres">
      <dgm:prSet presAssocID="{1E4F9CDB-CCDD-4E5C-9852-2FEA04AD8E65}" presName="ThreeNodes_1_text" presStyleLbl="node1" presStyleIdx="2" presStyleCnt="3">
        <dgm:presLayoutVars>
          <dgm:bulletEnabled val="1"/>
        </dgm:presLayoutVars>
      </dgm:prSet>
      <dgm:spPr/>
    </dgm:pt>
    <dgm:pt modelId="{D78002CC-A505-470A-96D9-B0BB66B92BC0}" type="pres">
      <dgm:prSet presAssocID="{1E4F9CDB-CCDD-4E5C-9852-2FEA04AD8E65}" presName="ThreeNodes_2_text" presStyleLbl="node1" presStyleIdx="2" presStyleCnt="3">
        <dgm:presLayoutVars>
          <dgm:bulletEnabled val="1"/>
        </dgm:presLayoutVars>
      </dgm:prSet>
      <dgm:spPr/>
    </dgm:pt>
    <dgm:pt modelId="{D83262EE-1DC0-4947-942F-3FC52208578F}" type="pres">
      <dgm:prSet presAssocID="{1E4F9CDB-CCDD-4E5C-9852-2FEA04AD8E6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143C1629-C0DD-4EA9-99CC-D7FF439F6F9F}" type="presOf" srcId="{B840E5C8-2B49-4F43-90C9-141BC720EC1E}" destId="{D83262EE-1DC0-4947-942F-3FC52208578F}" srcOrd="1" destOrd="0" presId="urn:microsoft.com/office/officeart/2005/8/layout/vProcess5"/>
    <dgm:cxn modelId="{1EF1E130-419E-434B-BE80-018601C2891A}" type="presOf" srcId="{38EB2906-67B0-4284-AB36-D8D06F170995}" destId="{0A153238-4361-4231-BCE0-3860C53026CA}" srcOrd="0" destOrd="0" presId="urn:microsoft.com/office/officeart/2005/8/layout/vProcess5"/>
    <dgm:cxn modelId="{1F557D4B-6A9E-44E7-9DFD-1F70A4117E39}" srcId="{1E4F9CDB-CCDD-4E5C-9852-2FEA04AD8E65}" destId="{38EB2906-67B0-4284-AB36-D8D06F170995}" srcOrd="1" destOrd="0" parTransId="{E14FD9CB-DC15-41DE-8D88-DE50837BD86A}" sibTransId="{03FC4AF7-6455-4318-84AA-621C35D01FE6}"/>
    <dgm:cxn modelId="{FFA0ED54-F995-4E07-957B-D5B1DCE40D71}" type="presOf" srcId="{03FC4AF7-6455-4318-84AA-621C35D01FE6}" destId="{2BCE4BB6-1F00-4DD5-A627-F26A4CF0340D}" srcOrd="0" destOrd="0" presId="urn:microsoft.com/office/officeart/2005/8/layout/vProcess5"/>
    <dgm:cxn modelId="{FAEA5455-57C8-4F07-A5DC-64E3AB1A1548}" srcId="{1E4F9CDB-CCDD-4E5C-9852-2FEA04AD8E65}" destId="{B840E5C8-2B49-4F43-90C9-141BC720EC1E}" srcOrd="2" destOrd="0" parTransId="{E094D195-43F7-4F76-B6C4-AF76BB717124}" sibTransId="{E9D5E0F9-E2B1-4CC8-BA66-F71CAFEE97D2}"/>
    <dgm:cxn modelId="{32DD7B7E-4AA8-462A-8733-9CEE069DE2C9}" type="presOf" srcId="{4A8BE3E5-7A1C-47B3-9EAF-0A93FD3F247A}" destId="{592925CD-BF13-4DF7-9F88-DAA327C8B915}" srcOrd="1" destOrd="0" presId="urn:microsoft.com/office/officeart/2005/8/layout/vProcess5"/>
    <dgm:cxn modelId="{D3E26187-AA21-4679-9EFC-05B851E6B207}" type="presOf" srcId="{4A8BE3E5-7A1C-47B3-9EAF-0A93FD3F247A}" destId="{67B3C8E9-C31E-448A-A399-B3F8E4E82EA6}" srcOrd="0" destOrd="0" presId="urn:microsoft.com/office/officeart/2005/8/layout/vProcess5"/>
    <dgm:cxn modelId="{61374CAA-25EE-49EF-B076-6F02CE5949B6}" type="presOf" srcId="{1E4F9CDB-CCDD-4E5C-9852-2FEA04AD8E65}" destId="{93C5BE9F-69C8-449B-B6B1-39E521245020}" srcOrd="0" destOrd="0" presId="urn:microsoft.com/office/officeart/2005/8/layout/vProcess5"/>
    <dgm:cxn modelId="{3EAA64CE-D202-43A9-9597-3961E7E32452}" type="presOf" srcId="{38EB2906-67B0-4284-AB36-D8D06F170995}" destId="{D78002CC-A505-470A-96D9-B0BB66B92BC0}" srcOrd="1" destOrd="0" presId="urn:microsoft.com/office/officeart/2005/8/layout/vProcess5"/>
    <dgm:cxn modelId="{69C292EB-28C3-4280-AE80-1A1B68773355}" type="presOf" srcId="{B840E5C8-2B49-4F43-90C9-141BC720EC1E}" destId="{5D302C92-6E6C-4E6E-B96E-A98D4111529C}" srcOrd="0" destOrd="0" presId="urn:microsoft.com/office/officeart/2005/8/layout/vProcess5"/>
    <dgm:cxn modelId="{07E46DEF-3A8B-42FE-8A56-129BF515A231}" srcId="{1E4F9CDB-CCDD-4E5C-9852-2FEA04AD8E65}" destId="{4A8BE3E5-7A1C-47B3-9EAF-0A93FD3F247A}" srcOrd="0" destOrd="0" parTransId="{84586813-1C72-463C-B306-2A64EC706A3F}" sibTransId="{8CB6E371-D1A5-4FAE-BBBD-71F8C62EA91C}"/>
    <dgm:cxn modelId="{B046F6FD-136B-4742-8C8A-89637D3F5BAA}" type="presOf" srcId="{8CB6E371-D1A5-4FAE-BBBD-71F8C62EA91C}" destId="{929FF4D5-94FF-47A6-AE5E-A367FCD5A15F}" srcOrd="0" destOrd="0" presId="urn:microsoft.com/office/officeart/2005/8/layout/vProcess5"/>
    <dgm:cxn modelId="{F28D5CA2-1812-45D6-93C6-8B0730C78841}" type="presParOf" srcId="{93C5BE9F-69C8-449B-B6B1-39E521245020}" destId="{DB2EB761-96AA-4DDF-8859-D899D6567FD7}" srcOrd="0" destOrd="0" presId="urn:microsoft.com/office/officeart/2005/8/layout/vProcess5"/>
    <dgm:cxn modelId="{B7159C10-2689-49E6-9AD6-6633A74733CA}" type="presParOf" srcId="{93C5BE9F-69C8-449B-B6B1-39E521245020}" destId="{67B3C8E9-C31E-448A-A399-B3F8E4E82EA6}" srcOrd="1" destOrd="0" presId="urn:microsoft.com/office/officeart/2005/8/layout/vProcess5"/>
    <dgm:cxn modelId="{F98C7A7D-79A2-4616-AACB-18B1BB23E7A3}" type="presParOf" srcId="{93C5BE9F-69C8-449B-B6B1-39E521245020}" destId="{0A153238-4361-4231-BCE0-3860C53026CA}" srcOrd="2" destOrd="0" presId="urn:microsoft.com/office/officeart/2005/8/layout/vProcess5"/>
    <dgm:cxn modelId="{DDFF3EF9-A8EF-4329-9C5D-3D4D233BD567}" type="presParOf" srcId="{93C5BE9F-69C8-449B-B6B1-39E521245020}" destId="{5D302C92-6E6C-4E6E-B96E-A98D4111529C}" srcOrd="3" destOrd="0" presId="urn:microsoft.com/office/officeart/2005/8/layout/vProcess5"/>
    <dgm:cxn modelId="{8AB8A725-6730-4A28-AA11-188062E64627}" type="presParOf" srcId="{93C5BE9F-69C8-449B-B6B1-39E521245020}" destId="{929FF4D5-94FF-47A6-AE5E-A367FCD5A15F}" srcOrd="4" destOrd="0" presId="urn:microsoft.com/office/officeart/2005/8/layout/vProcess5"/>
    <dgm:cxn modelId="{6F08A071-FBC8-4492-8B4E-42C28A1D131F}" type="presParOf" srcId="{93C5BE9F-69C8-449B-B6B1-39E521245020}" destId="{2BCE4BB6-1F00-4DD5-A627-F26A4CF0340D}" srcOrd="5" destOrd="0" presId="urn:microsoft.com/office/officeart/2005/8/layout/vProcess5"/>
    <dgm:cxn modelId="{F9D00309-9483-4FB6-B4C0-08E4D146DE1A}" type="presParOf" srcId="{93C5BE9F-69C8-449B-B6B1-39E521245020}" destId="{592925CD-BF13-4DF7-9F88-DAA327C8B915}" srcOrd="6" destOrd="0" presId="urn:microsoft.com/office/officeart/2005/8/layout/vProcess5"/>
    <dgm:cxn modelId="{89A5329D-6809-45B3-8E36-575BD52EADE5}" type="presParOf" srcId="{93C5BE9F-69C8-449B-B6B1-39E521245020}" destId="{D78002CC-A505-470A-96D9-B0BB66B92BC0}" srcOrd="7" destOrd="0" presId="urn:microsoft.com/office/officeart/2005/8/layout/vProcess5"/>
    <dgm:cxn modelId="{2AD1186C-F4E2-4A6F-A330-99BFEDD4162B}" type="presParOf" srcId="{93C5BE9F-69C8-449B-B6B1-39E521245020}" destId="{D83262EE-1DC0-4947-942F-3FC52208578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27D0710-5D8B-490C-944A-AA9C373265D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D632C82-973E-439E-9AF6-E6F1403759BC}">
      <dgm:prSet/>
      <dgm:spPr/>
      <dgm:t>
        <a:bodyPr/>
        <a:lstStyle/>
        <a:p>
          <a:r>
            <a:rPr lang="ru-RU"/>
            <a:t>Современные стандарты (например, </a:t>
          </a:r>
          <a:r>
            <a:rPr lang="ru-RU" b="1"/>
            <a:t>ISO 10993</a:t>
          </a:r>
          <a:r>
            <a:rPr lang="ru-RU"/>
            <a:t>) требуют комплексной оценки:</a:t>
          </a:r>
          <a:endParaRPr lang="en-US"/>
        </a:p>
      </dgm:t>
    </dgm:pt>
    <dgm:pt modelId="{5BADFD07-469E-4017-97E2-2403445A6FF9}" type="parTrans" cxnId="{CE42F90A-5EA3-4502-B68F-154A29273A98}">
      <dgm:prSet/>
      <dgm:spPr/>
      <dgm:t>
        <a:bodyPr/>
        <a:lstStyle/>
        <a:p>
          <a:endParaRPr lang="en-US"/>
        </a:p>
      </dgm:t>
    </dgm:pt>
    <dgm:pt modelId="{B7BC5604-372A-4708-89C6-BA5700A5286B}" type="sibTrans" cxnId="{CE42F90A-5EA3-4502-B68F-154A29273A98}">
      <dgm:prSet/>
      <dgm:spPr/>
      <dgm:t>
        <a:bodyPr/>
        <a:lstStyle/>
        <a:p>
          <a:endParaRPr lang="en-US"/>
        </a:p>
      </dgm:t>
    </dgm:pt>
    <dgm:pt modelId="{E9290057-2722-4E05-BBDD-8FEA2C99464C}">
      <dgm:prSet/>
      <dgm:spPr/>
      <dgm:t>
        <a:bodyPr/>
        <a:lstStyle/>
        <a:p>
          <a:r>
            <a:rPr lang="ru-RU" b="1"/>
            <a:t>in vitro + in vivo тестирования</a:t>
          </a:r>
          <a:r>
            <a:rPr lang="ru-RU"/>
            <a:t>,</a:t>
          </a:r>
          <a:endParaRPr lang="en-US"/>
        </a:p>
      </dgm:t>
    </dgm:pt>
    <dgm:pt modelId="{B7FE1FD3-E8B9-4A9F-8740-7934B77FF8D2}" type="parTrans" cxnId="{64E8773B-A339-49F1-8E44-F529DFE190B0}">
      <dgm:prSet/>
      <dgm:spPr/>
      <dgm:t>
        <a:bodyPr/>
        <a:lstStyle/>
        <a:p>
          <a:endParaRPr lang="en-US"/>
        </a:p>
      </dgm:t>
    </dgm:pt>
    <dgm:pt modelId="{D299BB4A-D015-450A-BF1B-8FD9CFED2FE1}" type="sibTrans" cxnId="{64E8773B-A339-49F1-8E44-F529DFE190B0}">
      <dgm:prSet/>
      <dgm:spPr/>
      <dgm:t>
        <a:bodyPr/>
        <a:lstStyle/>
        <a:p>
          <a:endParaRPr lang="en-US"/>
        </a:p>
      </dgm:t>
    </dgm:pt>
    <dgm:pt modelId="{527F7078-26D4-4BA3-B985-1653186FCE30}">
      <dgm:prSet/>
      <dgm:spPr/>
      <dgm:t>
        <a:bodyPr/>
        <a:lstStyle/>
        <a:p>
          <a:r>
            <a:rPr lang="ru-RU" b="1"/>
            <a:t>математического моделирования биосовместимости</a:t>
          </a:r>
          <a:r>
            <a:rPr lang="ru-RU"/>
            <a:t>,</a:t>
          </a:r>
          <a:endParaRPr lang="en-US"/>
        </a:p>
      </dgm:t>
    </dgm:pt>
    <dgm:pt modelId="{419EFBCF-E1A7-433E-B147-D44739471365}" type="parTrans" cxnId="{BE9521AE-99ED-4F61-BB69-BF40DE901781}">
      <dgm:prSet/>
      <dgm:spPr/>
      <dgm:t>
        <a:bodyPr/>
        <a:lstStyle/>
        <a:p>
          <a:endParaRPr lang="en-US"/>
        </a:p>
      </dgm:t>
    </dgm:pt>
    <dgm:pt modelId="{700B8FCE-D652-4019-82AC-FECE8566D91D}" type="sibTrans" cxnId="{BE9521AE-99ED-4F61-BB69-BF40DE901781}">
      <dgm:prSet/>
      <dgm:spPr/>
      <dgm:t>
        <a:bodyPr/>
        <a:lstStyle/>
        <a:p>
          <a:endParaRPr lang="en-US"/>
        </a:p>
      </dgm:t>
    </dgm:pt>
    <dgm:pt modelId="{20BDBA28-5495-4AB4-AB34-005359DC0DE9}">
      <dgm:prSet/>
      <dgm:spPr/>
      <dgm:t>
        <a:bodyPr/>
        <a:lstStyle/>
        <a:p>
          <a:r>
            <a:rPr lang="ru-RU" b="1"/>
            <a:t>использования стандартных наборов реагентов и клеточных линий</a:t>
          </a:r>
          <a:r>
            <a:rPr lang="ru-RU"/>
            <a:t> для воспроизводимости результатов.</a:t>
          </a:r>
          <a:endParaRPr lang="en-US"/>
        </a:p>
      </dgm:t>
    </dgm:pt>
    <dgm:pt modelId="{96A49C66-CD38-4430-9E0F-C2C31FC26E93}" type="parTrans" cxnId="{3FCE0A8A-2DA5-4D9D-9F8E-1F1A0A9CBAAB}">
      <dgm:prSet/>
      <dgm:spPr/>
      <dgm:t>
        <a:bodyPr/>
        <a:lstStyle/>
        <a:p>
          <a:endParaRPr lang="en-US"/>
        </a:p>
      </dgm:t>
    </dgm:pt>
    <dgm:pt modelId="{3E058D55-9369-44DE-9ABD-490106FD4119}" type="sibTrans" cxnId="{3FCE0A8A-2DA5-4D9D-9F8E-1F1A0A9CBAAB}">
      <dgm:prSet/>
      <dgm:spPr/>
      <dgm:t>
        <a:bodyPr/>
        <a:lstStyle/>
        <a:p>
          <a:endParaRPr lang="en-US"/>
        </a:p>
      </dgm:t>
    </dgm:pt>
    <dgm:pt modelId="{DDC4B526-8818-476D-906E-1DA497E1A9C9}" type="pres">
      <dgm:prSet presAssocID="{127D0710-5D8B-490C-944A-AA9C373265D2}" presName="root" presStyleCnt="0">
        <dgm:presLayoutVars>
          <dgm:dir/>
          <dgm:resizeHandles val="exact"/>
        </dgm:presLayoutVars>
      </dgm:prSet>
      <dgm:spPr/>
    </dgm:pt>
    <dgm:pt modelId="{8F59EC5D-AF3C-4309-830F-32B232118E2B}" type="pres">
      <dgm:prSet presAssocID="{1D632C82-973E-439E-9AF6-E6F1403759BC}" presName="compNode" presStyleCnt="0"/>
      <dgm:spPr/>
    </dgm:pt>
    <dgm:pt modelId="{AEBB61FB-6B99-4338-AD91-C8C09CDE4C10}" type="pres">
      <dgm:prSet presAssocID="{1D632C82-973E-439E-9AF6-E6F1403759BC}" presName="bgRect" presStyleLbl="bgShp" presStyleIdx="0" presStyleCnt="4"/>
      <dgm:spPr/>
    </dgm:pt>
    <dgm:pt modelId="{EA7BD29E-2944-4C1E-9920-712C94530DE4}" type="pres">
      <dgm:prSet presAssocID="{1D632C82-973E-439E-9AF6-E6F1403759BC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Флажок"/>
        </a:ext>
      </dgm:extLst>
    </dgm:pt>
    <dgm:pt modelId="{B0456E2B-ECE0-4DFB-95F8-7AFD12B70D50}" type="pres">
      <dgm:prSet presAssocID="{1D632C82-973E-439E-9AF6-E6F1403759BC}" presName="spaceRect" presStyleCnt="0"/>
      <dgm:spPr/>
    </dgm:pt>
    <dgm:pt modelId="{656FB60D-7D11-44AB-BB21-A9537C08C95E}" type="pres">
      <dgm:prSet presAssocID="{1D632C82-973E-439E-9AF6-E6F1403759BC}" presName="parTx" presStyleLbl="revTx" presStyleIdx="0" presStyleCnt="4">
        <dgm:presLayoutVars>
          <dgm:chMax val="0"/>
          <dgm:chPref val="0"/>
        </dgm:presLayoutVars>
      </dgm:prSet>
      <dgm:spPr/>
    </dgm:pt>
    <dgm:pt modelId="{B7F0DC0B-FD24-4F59-B1AC-9787A51B950F}" type="pres">
      <dgm:prSet presAssocID="{B7BC5604-372A-4708-89C6-BA5700A5286B}" presName="sibTrans" presStyleCnt="0"/>
      <dgm:spPr/>
    </dgm:pt>
    <dgm:pt modelId="{F7EA6B0F-1DA6-4574-B62E-E1844C7A3CEB}" type="pres">
      <dgm:prSet presAssocID="{E9290057-2722-4E05-BBDD-8FEA2C99464C}" presName="compNode" presStyleCnt="0"/>
      <dgm:spPr/>
    </dgm:pt>
    <dgm:pt modelId="{13A3FADD-6F79-4165-8629-CD7573316092}" type="pres">
      <dgm:prSet presAssocID="{E9290057-2722-4E05-BBDD-8FEA2C99464C}" presName="bgRect" presStyleLbl="bgShp" presStyleIdx="1" presStyleCnt="4"/>
      <dgm:spPr/>
    </dgm:pt>
    <dgm:pt modelId="{AB0D0B2D-3C31-41FF-8287-E2D5A4549256}" type="pres">
      <dgm:prSet presAssocID="{E9290057-2722-4E05-BBDD-8FEA2C99464C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рыса"/>
        </a:ext>
      </dgm:extLst>
    </dgm:pt>
    <dgm:pt modelId="{6585E21E-C1D7-4C01-8C75-AB159800BF10}" type="pres">
      <dgm:prSet presAssocID="{E9290057-2722-4E05-BBDD-8FEA2C99464C}" presName="spaceRect" presStyleCnt="0"/>
      <dgm:spPr/>
    </dgm:pt>
    <dgm:pt modelId="{C4E8D85C-988B-437D-94CF-A12CEAEE9270}" type="pres">
      <dgm:prSet presAssocID="{E9290057-2722-4E05-BBDD-8FEA2C99464C}" presName="parTx" presStyleLbl="revTx" presStyleIdx="1" presStyleCnt="4">
        <dgm:presLayoutVars>
          <dgm:chMax val="0"/>
          <dgm:chPref val="0"/>
        </dgm:presLayoutVars>
      </dgm:prSet>
      <dgm:spPr/>
    </dgm:pt>
    <dgm:pt modelId="{73F7A228-95EC-47CE-A7BC-05AE04C9E294}" type="pres">
      <dgm:prSet presAssocID="{D299BB4A-D015-450A-BF1B-8FD9CFED2FE1}" presName="sibTrans" presStyleCnt="0"/>
      <dgm:spPr/>
    </dgm:pt>
    <dgm:pt modelId="{E9B604C6-B50D-40F6-A023-41793DFB8F9B}" type="pres">
      <dgm:prSet presAssocID="{527F7078-26D4-4BA3-B985-1653186FCE30}" presName="compNode" presStyleCnt="0"/>
      <dgm:spPr/>
    </dgm:pt>
    <dgm:pt modelId="{E190CD94-B1AF-47B6-A5DA-2346352D0663}" type="pres">
      <dgm:prSet presAssocID="{527F7078-26D4-4BA3-B985-1653186FCE30}" presName="bgRect" presStyleLbl="bgShp" presStyleIdx="2" presStyleCnt="4"/>
      <dgm:spPr/>
    </dgm:pt>
    <dgm:pt modelId="{1EC4D550-456A-438B-BC2C-AFAC5FDC30EB}" type="pres">
      <dgm:prSet presAssocID="{527F7078-26D4-4BA3-B985-1653186FCE3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Шестеренки"/>
        </a:ext>
      </dgm:extLst>
    </dgm:pt>
    <dgm:pt modelId="{A186776A-ED72-44D1-8038-120CF9D1B625}" type="pres">
      <dgm:prSet presAssocID="{527F7078-26D4-4BA3-B985-1653186FCE30}" presName="spaceRect" presStyleCnt="0"/>
      <dgm:spPr/>
    </dgm:pt>
    <dgm:pt modelId="{7E0EE7A6-82B0-4245-9DAD-40413E399F7C}" type="pres">
      <dgm:prSet presAssocID="{527F7078-26D4-4BA3-B985-1653186FCE30}" presName="parTx" presStyleLbl="revTx" presStyleIdx="2" presStyleCnt="4">
        <dgm:presLayoutVars>
          <dgm:chMax val="0"/>
          <dgm:chPref val="0"/>
        </dgm:presLayoutVars>
      </dgm:prSet>
      <dgm:spPr/>
    </dgm:pt>
    <dgm:pt modelId="{70C70978-565F-43C7-A53E-3A0AAF538EA1}" type="pres">
      <dgm:prSet presAssocID="{700B8FCE-D652-4019-82AC-FECE8566D91D}" presName="sibTrans" presStyleCnt="0"/>
      <dgm:spPr/>
    </dgm:pt>
    <dgm:pt modelId="{A5E40782-38F0-48D0-B740-56AD25D7A256}" type="pres">
      <dgm:prSet presAssocID="{20BDBA28-5495-4AB4-AB34-005359DC0DE9}" presName="compNode" presStyleCnt="0"/>
      <dgm:spPr/>
    </dgm:pt>
    <dgm:pt modelId="{C4878A52-92C7-4DEC-A690-29622F1FDC68}" type="pres">
      <dgm:prSet presAssocID="{20BDBA28-5495-4AB4-AB34-005359DC0DE9}" presName="bgRect" presStyleLbl="bgShp" presStyleIdx="3" presStyleCnt="4"/>
      <dgm:spPr/>
    </dgm:pt>
    <dgm:pt modelId="{527D95F5-C7F6-4C40-9790-245F80BE71A5}" type="pres">
      <dgm:prSet presAssocID="{20BDBA28-5495-4AB4-AB34-005359DC0DE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Колба"/>
        </a:ext>
      </dgm:extLst>
    </dgm:pt>
    <dgm:pt modelId="{3E20AC85-029D-46B8-A764-3B75C63E644F}" type="pres">
      <dgm:prSet presAssocID="{20BDBA28-5495-4AB4-AB34-005359DC0DE9}" presName="spaceRect" presStyleCnt="0"/>
      <dgm:spPr/>
    </dgm:pt>
    <dgm:pt modelId="{38ED6516-EE96-4F62-9E65-56F2DD7B63EE}" type="pres">
      <dgm:prSet presAssocID="{20BDBA28-5495-4AB4-AB34-005359DC0DE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E42F90A-5EA3-4502-B68F-154A29273A98}" srcId="{127D0710-5D8B-490C-944A-AA9C373265D2}" destId="{1D632C82-973E-439E-9AF6-E6F1403759BC}" srcOrd="0" destOrd="0" parTransId="{5BADFD07-469E-4017-97E2-2403445A6FF9}" sibTransId="{B7BC5604-372A-4708-89C6-BA5700A5286B}"/>
    <dgm:cxn modelId="{E7407526-70EC-4FAA-A8E9-5A380FE387B6}" type="presOf" srcId="{1D632C82-973E-439E-9AF6-E6F1403759BC}" destId="{656FB60D-7D11-44AB-BB21-A9537C08C95E}" srcOrd="0" destOrd="0" presId="urn:microsoft.com/office/officeart/2018/2/layout/IconVerticalSolidList"/>
    <dgm:cxn modelId="{64E8773B-A339-49F1-8E44-F529DFE190B0}" srcId="{127D0710-5D8B-490C-944A-AA9C373265D2}" destId="{E9290057-2722-4E05-BBDD-8FEA2C99464C}" srcOrd="1" destOrd="0" parTransId="{B7FE1FD3-E8B9-4A9F-8740-7934B77FF8D2}" sibTransId="{D299BB4A-D015-450A-BF1B-8FD9CFED2FE1}"/>
    <dgm:cxn modelId="{1A763A3F-B0BC-4495-A526-2C746C99CD28}" type="presOf" srcId="{127D0710-5D8B-490C-944A-AA9C373265D2}" destId="{DDC4B526-8818-476D-906E-1DA497E1A9C9}" srcOrd="0" destOrd="0" presId="urn:microsoft.com/office/officeart/2018/2/layout/IconVerticalSolidList"/>
    <dgm:cxn modelId="{3FCE0A8A-2DA5-4D9D-9F8E-1F1A0A9CBAAB}" srcId="{127D0710-5D8B-490C-944A-AA9C373265D2}" destId="{20BDBA28-5495-4AB4-AB34-005359DC0DE9}" srcOrd="3" destOrd="0" parTransId="{96A49C66-CD38-4430-9E0F-C2C31FC26E93}" sibTransId="{3E058D55-9369-44DE-9ABD-490106FD4119}"/>
    <dgm:cxn modelId="{BE9521AE-99ED-4F61-BB69-BF40DE901781}" srcId="{127D0710-5D8B-490C-944A-AA9C373265D2}" destId="{527F7078-26D4-4BA3-B985-1653186FCE30}" srcOrd="2" destOrd="0" parTransId="{419EFBCF-E1A7-433E-B147-D44739471365}" sibTransId="{700B8FCE-D652-4019-82AC-FECE8566D91D}"/>
    <dgm:cxn modelId="{78E476BB-F690-4A2A-AE4E-423D8C4F6E7F}" type="presOf" srcId="{E9290057-2722-4E05-BBDD-8FEA2C99464C}" destId="{C4E8D85C-988B-437D-94CF-A12CEAEE9270}" srcOrd="0" destOrd="0" presId="urn:microsoft.com/office/officeart/2018/2/layout/IconVerticalSolidList"/>
    <dgm:cxn modelId="{71B631E1-3B53-4C9F-8EDD-93228805BCFE}" type="presOf" srcId="{20BDBA28-5495-4AB4-AB34-005359DC0DE9}" destId="{38ED6516-EE96-4F62-9E65-56F2DD7B63EE}" srcOrd="0" destOrd="0" presId="urn:microsoft.com/office/officeart/2018/2/layout/IconVerticalSolidList"/>
    <dgm:cxn modelId="{9E4177E3-205C-4D17-AE3F-784FE517751D}" type="presOf" srcId="{527F7078-26D4-4BA3-B985-1653186FCE30}" destId="{7E0EE7A6-82B0-4245-9DAD-40413E399F7C}" srcOrd="0" destOrd="0" presId="urn:microsoft.com/office/officeart/2018/2/layout/IconVerticalSolidList"/>
    <dgm:cxn modelId="{C6001F48-A9A6-4315-8148-3A18F5F5CFCF}" type="presParOf" srcId="{DDC4B526-8818-476D-906E-1DA497E1A9C9}" destId="{8F59EC5D-AF3C-4309-830F-32B232118E2B}" srcOrd="0" destOrd="0" presId="urn:microsoft.com/office/officeart/2018/2/layout/IconVerticalSolidList"/>
    <dgm:cxn modelId="{FEC402E1-4D0E-4DCA-A76C-F6F8B23F9681}" type="presParOf" srcId="{8F59EC5D-AF3C-4309-830F-32B232118E2B}" destId="{AEBB61FB-6B99-4338-AD91-C8C09CDE4C10}" srcOrd="0" destOrd="0" presId="urn:microsoft.com/office/officeart/2018/2/layout/IconVerticalSolidList"/>
    <dgm:cxn modelId="{F532B726-3F18-4972-A749-1011CB09C4B3}" type="presParOf" srcId="{8F59EC5D-AF3C-4309-830F-32B232118E2B}" destId="{EA7BD29E-2944-4C1E-9920-712C94530DE4}" srcOrd="1" destOrd="0" presId="urn:microsoft.com/office/officeart/2018/2/layout/IconVerticalSolidList"/>
    <dgm:cxn modelId="{B5419B28-FCEE-4D6B-8CFD-2AE91F0B3364}" type="presParOf" srcId="{8F59EC5D-AF3C-4309-830F-32B232118E2B}" destId="{B0456E2B-ECE0-4DFB-95F8-7AFD12B70D50}" srcOrd="2" destOrd="0" presId="urn:microsoft.com/office/officeart/2018/2/layout/IconVerticalSolidList"/>
    <dgm:cxn modelId="{A2A0B7C1-C7CD-463C-828C-1C7A9C12096C}" type="presParOf" srcId="{8F59EC5D-AF3C-4309-830F-32B232118E2B}" destId="{656FB60D-7D11-44AB-BB21-A9537C08C95E}" srcOrd="3" destOrd="0" presId="urn:microsoft.com/office/officeart/2018/2/layout/IconVerticalSolidList"/>
    <dgm:cxn modelId="{7203E839-944B-4C24-9696-229193F78190}" type="presParOf" srcId="{DDC4B526-8818-476D-906E-1DA497E1A9C9}" destId="{B7F0DC0B-FD24-4F59-B1AC-9787A51B950F}" srcOrd="1" destOrd="0" presId="urn:microsoft.com/office/officeart/2018/2/layout/IconVerticalSolidList"/>
    <dgm:cxn modelId="{8A36AD32-CC9C-4E3B-A3D6-EB8D72AC2F52}" type="presParOf" srcId="{DDC4B526-8818-476D-906E-1DA497E1A9C9}" destId="{F7EA6B0F-1DA6-4574-B62E-E1844C7A3CEB}" srcOrd="2" destOrd="0" presId="urn:microsoft.com/office/officeart/2018/2/layout/IconVerticalSolidList"/>
    <dgm:cxn modelId="{1C97CAFE-B950-4B21-BE66-AFF9793EFDCC}" type="presParOf" srcId="{F7EA6B0F-1DA6-4574-B62E-E1844C7A3CEB}" destId="{13A3FADD-6F79-4165-8629-CD7573316092}" srcOrd="0" destOrd="0" presId="urn:microsoft.com/office/officeart/2018/2/layout/IconVerticalSolidList"/>
    <dgm:cxn modelId="{374244C2-77F3-4C56-8380-B809B6B438C7}" type="presParOf" srcId="{F7EA6B0F-1DA6-4574-B62E-E1844C7A3CEB}" destId="{AB0D0B2D-3C31-41FF-8287-E2D5A4549256}" srcOrd="1" destOrd="0" presId="urn:microsoft.com/office/officeart/2018/2/layout/IconVerticalSolidList"/>
    <dgm:cxn modelId="{6E987ED1-0D1E-4BBD-A5C9-CE7C137C2D7A}" type="presParOf" srcId="{F7EA6B0F-1DA6-4574-B62E-E1844C7A3CEB}" destId="{6585E21E-C1D7-4C01-8C75-AB159800BF10}" srcOrd="2" destOrd="0" presId="urn:microsoft.com/office/officeart/2018/2/layout/IconVerticalSolidList"/>
    <dgm:cxn modelId="{4BCD8EF4-E102-422F-9530-F099B46EB432}" type="presParOf" srcId="{F7EA6B0F-1DA6-4574-B62E-E1844C7A3CEB}" destId="{C4E8D85C-988B-437D-94CF-A12CEAEE9270}" srcOrd="3" destOrd="0" presId="urn:microsoft.com/office/officeart/2018/2/layout/IconVerticalSolidList"/>
    <dgm:cxn modelId="{4FCB8106-1AE3-4F3D-82DD-2ABB125790E6}" type="presParOf" srcId="{DDC4B526-8818-476D-906E-1DA497E1A9C9}" destId="{73F7A228-95EC-47CE-A7BC-05AE04C9E294}" srcOrd="3" destOrd="0" presId="urn:microsoft.com/office/officeart/2018/2/layout/IconVerticalSolidList"/>
    <dgm:cxn modelId="{9F7CBD72-4D15-4B43-AFF8-DD3DE14D8B46}" type="presParOf" srcId="{DDC4B526-8818-476D-906E-1DA497E1A9C9}" destId="{E9B604C6-B50D-40F6-A023-41793DFB8F9B}" srcOrd="4" destOrd="0" presId="urn:microsoft.com/office/officeart/2018/2/layout/IconVerticalSolidList"/>
    <dgm:cxn modelId="{5400A717-793F-4067-A013-A9657ACE596B}" type="presParOf" srcId="{E9B604C6-B50D-40F6-A023-41793DFB8F9B}" destId="{E190CD94-B1AF-47B6-A5DA-2346352D0663}" srcOrd="0" destOrd="0" presId="urn:microsoft.com/office/officeart/2018/2/layout/IconVerticalSolidList"/>
    <dgm:cxn modelId="{E6E38C3E-6A13-48DA-A9A0-D842F7AC3AD7}" type="presParOf" srcId="{E9B604C6-B50D-40F6-A023-41793DFB8F9B}" destId="{1EC4D550-456A-438B-BC2C-AFAC5FDC30EB}" srcOrd="1" destOrd="0" presId="urn:microsoft.com/office/officeart/2018/2/layout/IconVerticalSolidList"/>
    <dgm:cxn modelId="{B1E52190-D0B8-4B18-B524-86EF136A8801}" type="presParOf" srcId="{E9B604C6-B50D-40F6-A023-41793DFB8F9B}" destId="{A186776A-ED72-44D1-8038-120CF9D1B625}" srcOrd="2" destOrd="0" presId="urn:microsoft.com/office/officeart/2018/2/layout/IconVerticalSolidList"/>
    <dgm:cxn modelId="{1FBD29E7-E630-4BFB-9020-F9F9DB00AAFE}" type="presParOf" srcId="{E9B604C6-B50D-40F6-A023-41793DFB8F9B}" destId="{7E0EE7A6-82B0-4245-9DAD-40413E399F7C}" srcOrd="3" destOrd="0" presId="urn:microsoft.com/office/officeart/2018/2/layout/IconVerticalSolidList"/>
    <dgm:cxn modelId="{8A81EF6A-B82E-494C-9E05-4A21E488A8CE}" type="presParOf" srcId="{DDC4B526-8818-476D-906E-1DA497E1A9C9}" destId="{70C70978-565F-43C7-A53E-3A0AAF538EA1}" srcOrd="5" destOrd="0" presId="urn:microsoft.com/office/officeart/2018/2/layout/IconVerticalSolidList"/>
    <dgm:cxn modelId="{B1AAC1AD-8344-49DA-9F9E-460DCD471C57}" type="presParOf" srcId="{DDC4B526-8818-476D-906E-1DA497E1A9C9}" destId="{A5E40782-38F0-48D0-B740-56AD25D7A256}" srcOrd="6" destOrd="0" presId="urn:microsoft.com/office/officeart/2018/2/layout/IconVerticalSolidList"/>
    <dgm:cxn modelId="{AE9D4730-1C63-4912-A72A-67FFB411B8A1}" type="presParOf" srcId="{A5E40782-38F0-48D0-B740-56AD25D7A256}" destId="{C4878A52-92C7-4DEC-A690-29622F1FDC68}" srcOrd="0" destOrd="0" presId="urn:microsoft.com/office/officeart/2018/2/layout/IconVerticalSolidList"/>
    <dgm:cxn modelId="{34C7A402-0AAE-4C58-A5A3-E00C27A336FD}" type="presParOf" srcId="{A5E40782-38F0-48D0-B740-56AD25D7A256}" destId="{527D95F5-C7F6-4C40-9790-245F80BE71A5}" srcOrd="1" destOrd="0" presId="urn:microsoft.com/office/officeart/2018/2/layout/IconVerticalSolidList"/>
    <dgm:cxn modelId="{594527E3-10E7-47CB-9EA6-1A13AE80735E}" type="presParOf" srcId="{A5E40782-38F0-48D0-B740-56AD25D7A256}" destId="{3E20AC85-029D-46B8-A764-3B75C63E644F}" srcOrd="2" destOrd="0" presId="urn:microsoft.com/office/officeart/2018/2/layout/IconVerticalSolidList"/>
    <dgm:cxn modelId="{1FFDAB48-F6B2-411B-9895-F2154856F268}" type="presParOf" srcId="{A5E40782-38F0-48D0-B740-56AD25D7A256}" destId="{38ED6516-EE96-4F62-9E65-56F2DD7B63E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2A649D-006E-4EAD-B0C1-7954EE8A5387}">
      <dsp:nvSpPr>
        <dsp:cNvPr id="0" name=""/>
        <dsp:cNvSpPr/>
      </dsp:nvSpPr>
      <dsp:spPr>
        <a:xfrm>
          <a:off x="0" y="962863"/>
          <a:ext cx="10229087" cy="177759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52A78B-E665-4F60-9094-D7C3FA69A246}">
      <dsp:nvSpPr>
        <dsp:cNvPr id="0" name=""/>
        <dsp:cNvSpPr/>
      </dsp:nvSpPr>
      <dsp:spPr>
        <a:xfrm>
          <a:off x="537722" y="1362821"/>
          <a:ext cx="977676" cy="97767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C7A4F1-7220-4E39-A1F7-B1BFE27F01EF}">
      <dsp:nvSpPr>
        <dsp:cNvPr id="0" name=""/>
        <dsp:cNvSpPr/>
      </dsp:nvSpPr>
      <dsp:spPr>
        <a:xfrm>
          <a:off x="2053120" y="962863"/>
          <a:ext cx="8175966" cy="1777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8129" tIns="188129" rIns="188129" bIns="18812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По отношению к изделиям из полимерных материалов, используемых в современной медицине, установлен ряд критериев, необходимых для контроля с точки зрения их биологической безопасности. Первоочередным при этом является комплекс исследований физико-химических свойств материала; далее переходят к биологическим испытаниям материала и экстрактов материала в системах </a:t>
          </a:r>
          <a:r>
            <a:rPr lang="ru-RU" sz="1600" kern="1200" dirty="0" err="1"/>
            <a:t>in</a:t>
          </a:r>
          <a:r>
            <a:rPr lang="ru-RU" sz="1600" kern="1200" dirty="0"/>
            <a:t> </a:t>
          </a:r>
          <a:r>
            <a:rPr lang="ru-RU" sz="1600" kern="1200" dirty="0" err="1"/>
            <a:t>vitro</a:t>
          </a:r>
          <a:r>
            <a:rPr lang="ru-RU" sz="1600" kern="1200" dirty="0"/>
            <a:t> и </a:t>
          </a:r>
          <a:r>
            <a:rPr lang="ru-RU" sz="1600" kern="1200" dirty="0" err="1"/>
            <a:t>in</a:t>
          </a:r>
          <a:r>
            <a:rPr lang="ru-RU" sz="1600" kern="1200" dirty="0"/>
            <a:t> </a:t>
          </a:r>
          <a:r>
            <a:rPr lang="ru-RU" sz="1600" kern="1200" dirty="0" err="1"/>
            <a:t>vivo</a:t>
          </a:r>
          <a:r>
            <a:rPr lang="ru-RU" sz="1600" kern="1200" dirty="0"/>
            <a:t>.</a:t>
          </a:r>
          <a:endParaRPr lang="en-US" sz="1600" kern="1200" dirty="0"/>
        </a:p>
      </dsp:txBody>
      <dsp:txXfrm>
        <a:off x="2053120" y="962863"/>
        <a:ext cx="8175966" cy="1777593"/>
      </dsp:txXfrm>
    </dsp:sp>
    <dsp:sp modelId="{05D0CFC5-287E-41F3-83A8-CED341B7EFD4}">
      <dsp:nvSpPr>
        <dsp:cNvPr id="0" name=""/>
        <dsp:cNvSpPr/>
      </dsp:nvSpPr>
      <dsp:spPr>
        <a:xfrm>
          <a:off x="0" y="3184855"/>
          <a:ext cx="10229087" cy="17775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C92623-24F5-457A-8D1C-D7B6D165E274}">
      <dsp:nvSpPr>
        <dsp:cNvPr id="0" name=""/>
        <dsp:cNvSpPr/>
      </dsp:nvSpPr>
      <dsp:spPr>
        <a:xfrm>
          <a:off x="537722" y="3584813"/>
          <a:ext cx="977676" cy="97767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1F4AB3-B620-4409-BF0D-8181A7007E76}">
      <dsp:nvSpPr>
        <dsp:cNvPr id="0" name=""/>
        <dsp:cNvSpPr/>
      </dsp:nvSpPr>
      <dsp:spPr>
        <a:xfrm>
          <a:off x="2053120" y="3184855"/>
          <a:ext cx="8175966" cy="17775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8129" tIns="188129" rIns="188129" bIns="188129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При этом первоначальный скрининг проводится </a:t>
          </a:r>
          <a:r>
            <a:rPr lang="ru-RU" sz="1600" kern="1200" dirty="0" err="1"/>
            <a:t>in</a:t>
          </a:r>
          <a:r>
            <a:rPr lang="ru-RU" sz="1600" kern="1200" dirty="0"/>
            <a:t> </a:t>
          </a:r>
          <a:r>
            <a:rPr lang="ru-RU" sz="1600" kern="1200" dirty="0" err="1"/>
            <a:t>vitro</a:t>
          </a:r>
          <a:r>
            <a:rPr lang="ru-RU" sz="1600" kern="1200" dirty="0"/>
            <a:t> и </a:t>
          </a:r>
          <a:r>
            <a:rPr lang="ru-RU" sz="1600" kern="1200" dirty="0" err="1"/>
            <a:t>ex</a:t>
          </a:r>
          <a:r>
            <a:rPr lang="ru-RU" sz="1600" kern="1200" dirty="0"/>
            <a:t> </a:t>
          </a:r>
          <a:r>
            <a:rPr lang="ru-RU" sz="1600" kern="1200" dirty="0" err="1"/>
            <a:t>vivo</a:t>
          </a:r>
          <a:r>
            <a:rPr lang="ru-RU" sz="1600" kern="1200" dirty="0"/>
            <a:t>, затем выполняется комплекс острых и хронических тестов </a:t>
          </a:r>
          <a:r>
            <a:rPr lang="ru-RU" sz="1600" kern="1200" dirty="0" err="1"/>
            <a:t>in</a:t>
          </a:r>
          <a:r>
            <a:rPr lang="ru-RU" sz="1600" kern="1200" dirty="0"/>
            <a:t> </a:t>
          </a:r>
          <a:r>
            <a:rPr lang="ru-RU" sz="1600" kern="1200" dirty="0" err="1"/>
            <a:t>vivo</a:t>
          </a:r>
          <a:r>
            <a:rPr lang="ru-RU" sz="1600" kern="1200" dirty="0"/>
            <a:t> и только после этого приступают к клиническим испытаниям. </a:t>
          </a:r>
          <a:endParaRPr lang="en-US" sz="1600" kern="1200" dirty="0"/>
        </a:p>
      </dsp:txBody>
      <dsp:txXfrm>
        <a:off x="2053120" y="3184855"/>
        <a:ext cx="8175966" cy="17775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A9C43B-9BE7-4084-8196-6E97386CDD9A}">
      <dsp:nvSpPr>
        <dsp:cNvPr id="0" name=""/>
        <dsp:cNvSpPr/>
      </dsp:nvSpPr>
      <dsp:spPr>
        <a:xfrm>
          <a:off x="0" y="138789"/>
          <a:ext cx="7763798" cy="71505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Основные:</a:t>
          </a:r>
          <a:endParaRPr lang="en-US" sz="1800" kern="1200" dirty="0"/>
        </a:p>
      </dsp:txBody>
      <dsp:txXfrm>
        <a:off x="34906" y="173695"/>
        <a:ext cx="7693986" cy="645240"/>
      </dsp:txXfrm>
    </dsp:sp>
    <dsp:sp modelId="{D03A388B-BF2A-43D4-8384-BEAADD04F94B}">
      <dsp:nvSpPr>
        <dsp:cNvPr id="0" name=""/>
        <dsp:cNvSpPr/>
      </dsp:nvSpPr>
      <dsp:spPr>
        <a:xfrm>
          <a:off x="0" y="905681"/>
          <a:ext cx="7763798" cy="715052"/>
        </a:xfrm>
        <a:prstGeom prst="roundRect">
          <a:avLst/>
        </a:prstGeom>
        <a:gradFill rotWithShape="0">
          <a:gsLst>
            <a:gs pos="0">
              <a:schemeClr val="accent2">
                <a:hueOff val="75528"/>
                <a:satOff val="-7999"/>
                <a:lumOff val="-196"/>
                <a:alphaOff val="0"/>
                <a:tint val="96000"/>
                <a:lumMod val="104000"/>
              </a:schemeClr>
            </a:gs>
            <a:gs pos="100000">
              <a:schemeClr val="accent2">
                <a:hueOff val="75528"/>
                <a:satOff val="-7999"/>
                <a:lumOff val="-19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/>
            <a:t>ИК- и УФ-спектроскопия</a:t>
          </a:r>
          <a:r>
            <a:rPr lang="ru-RU" sz="1800" kern="1200"/>
            <a:t> — анализ функциональных групп и химических связей.</a:t>
          </a:r>
          <a:endParaRPr lang="en-US" sz="1800" kern="1200"/>
        </a:p>
      </dsp:txBody>
      <dsp:txXfrm>
        <a:off x="34906" y="940587"/>
        <a:ext cx="7693986" cy="645240"/>
      </dsp:txXfrm>
    </dsp:sp>
    <dsp:sp modelId="{8A3003E8-06C2-43ED-A1A9-3806DE1B077F}">
      <dsp:nvSpPr>
        <dsp:cNvPr id="0" name=""/>
        <dsp:cNvSpPr/>
      </dsp:nvSpPr>
      <dsp:spPr>
        <a:xfrm>
          <a:off x="0" y="1672574"/>
          <a:ext cx="7763798" cy="715052"/>
        </a:xfrm>
        <a:prstGeom prst="roundRect">
          <a:avLst/>
        </a:prstGeom>
        <a:gradFill rotWithShape="0">
          <a:gsLst>
            <a:gs pos="0">
              <a:schemeClr val="accent2">
                <a:hueOff val="151055"/>
                <a:satOff val="-15998"/>
                <a:lumOff val="-392"/>
                <a:alphaOff val="0"/>
                <a:tint val="96000"/>
                <a:lumMod val="104000"/>
              </a:schemeClr>
            </a:gs>
            <a:gs pos="100000">
              <a:schemeClr val="accent2">
                <a:hueOff val="151055"/>
                <a:satOff val="-15998"/>
                <a:lumOff val="-392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/>
            <a:t>Рентгеноструктурный анализ (РСА)</a:t>
          </a:r>
          <a:r>
            <a:rPr lang="ru-RU" sz="1800" kern="1200"/>
            <a:t> — определение кристаллической структуры и фазового состава.</a:t>
          </a:r>
          <a:endParaRPr lang="en-US" sz="1800" kern="1200"/>
        </a:p>
      </dsp:txBody>
      <dsp:txXfrm>
        <a:off x="34906" y="1707480"/>
        <a:ext cx="7693986" cy="645240"/>
      </dsp:txXfrm>
    </dsp:sp>
    <dsp:sp modelId="{CB896524-1821-41EE-AD37-B1B91E2BB3B5}">
      <dsp:nvSpPr>
        <dsp:cNvPr id="0" name=""/>
        <dsp:cNvSpPr/>
      </dsp:nvSpPr>
      <dsp:spPr>
        <a:xfrm>
          <a:off x="0" y="2439467"/>
          <a:ext cx="7763798" cy="715052"/>
        </a:xfrm>
        <a:prstGeom prst="roundRect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Сканирующая электронная микроскопия (СЭМ)</a:t>
          </a:r>
          <a:r>
            <a:rPr lang="ru-RU" sz="1800" kern="1200" dirty="0"/>
            <a:t> — изучение микроструктуры и поверхности.</a:t>
          </a:r>
          <a:endParaRPr lang="en-US" sz="1800" kern="1200" dirty="0"/>
        </a:p>
      </dsp:txBody>
      <dsp:txXfrm>
        <a:off x="34906" y="2474373"/>
        <a:ext cx="7693986" cy="645240"/>
      </dsp:txXfrm>
    </dsp:sp>
    <dsp:sp modelId="{34435B15-617B-4888-B689-D1509AEC6CB9}">
      <dsp:nvSpPr>
        <dsp:cNvPr id="0" name=""/>
        <dsp:cNvSpPr/>
      </dsp:nvSpPr>
      <dsp:spPr>
        <a:xfrm>
          <a:off x="0" y="3206360"/>
          <a:ext cx="7763798" cy="715052"/>
        </a:xfrm>
        <a:prstGeom prst="roundRect">
          <a:avLst/>
        </a:prstGeom>
        <a:gradFill rotWithShape="0">
          <a:gsLst>
            <a:gs pos="0">
              <a:schemeClr val="accent2">
                <a:hueOff val="302110"/>
                <a:satOff val="-31995"/>
                <a:lumOff val="-784"/>
                <a:alphaOff val="0"/>
                <a:tint val="96000"/>
                <a:lumMod val="104000"/>
              </a:schemeClr>
            </a:gs>
            <a:gs pos="100000">
              <a:schemeClr val="accent2">
                <a:hueOff val="302110"/>
                <a:satOff val="-31995"/>
                <a:lumOff val="-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/>
            <a:t>Энергодисперсионная спектроскопия (ЭДС)</a:t>
          </a:r>
          <a:r>
            <a:rPr lang="ru-RU" sz="1800" kern="1200"/>
            <a:t> — определение элементного состава.</a:t>
          </a:r>
          <a:endParaRPr lang="en-US" sz="1800" kern="1200"/>
        </a:p>
      </dsp:txBody>
      <dsp:txXfrm>
        <a:off x="34906" y="3241266"/>
        <a:ext cx="7693986" cy="645240"/>
      </dsp:txXfrm>
    </dsp:sp>
    <dsp:sp modelId="{1D309096-13D9-4D32-8F03-8623C373A1B8}">
      <dsp:nvSpPr>
        <dsp:cNvPr id="0" name=""/>
        <dsp:cNvSpPr/>
      </dsp:nvSpPr>
      <dsp:spPr>
        <a:xfrm>
          <a:off x="0" y="3973253"/>
          <a:ext cx="7763798" cy="715052"/>
        </a:xfrm>
        <a:prstGeom prst="roundRect">
          <a:avLst/>
        </a:prstGeom>
        <a:gradFill rotWithShape="0">
          <a:gsLst>
            <a:gs pos="0">
              <a:schemeClr val="accent2">
                <a:hueOff val="377637"/>
                <a:satOff val="-39994"/>
                <a:lumOff val="-980"/>
                <a:alphaOff val="0"/>
                <a:tint val="96000"/>
                <a:lumMod val="104000"/>
              </a:schemeClr>
            </a:gs>
            <a:gs pos="100000">
              <a:schemeClr val="accent2">
                <a:hueOff val="377637"/>
                <a:satOff val="-39994"/>
                <a:lumOff val="-98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/>
            <a:t>Дифференциальная сканирующая калориметрия (ДСК)</a:t>
          </a:r>
          <a:r>
            <a:rPr lang="ru-RU" sz="1800" kern="1200"/>
            <a:t> — оценка тепловых свойств и стабильности.</a:t>
          </a:r>
          <a:endParaRPr lang="en-US" sz="1800" kern="1200"/>
        </a:p>
      </dsp:txBody>
      <dsp:txXfrm>
        <a:off x="34906" y="4008159"/>
        <a:ext cx="7693986" cy="645240"/>
      </dsp:txXfrm>
    </dsp:sp>
    <dsp:sp modelId="{F5F8CC54-00AA-42B7-A59E-AB762FF0D905}">
      <dsp:nvSpPr>
        <dsp:cNvPr id="0" name=""/>
        <dsp:cNvSpPr/>
      </dsp:nvSpPr>
      <dsp:spPr>
        <a:xfrm>
          <a:off x="0" y="4740146"/>
          <a:ext cx="7763798" cy="715052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/>
            <a:t>Измерение pH и электропроводности</a:t>
          </a:r>
          <a:r>
            <a:rPr lang="ru-RU" sz="1800" kern="1200"/>
            <a:t> — для материалов, контактирующих с биожидкостями.</a:t>
          </a:r>
          <a:endParaRPr lang="en-US" sz="1800" kern="1200"/>
        </a:p>
      </dsp:txBody>
      <dsp:txXfrm>
        <a:off x="34906" y="4775052"/>
        <a:ext cx="7693986" cy="6452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C218D3-85C5-4C65-B8EA-41654A40780B}">
      <dsp:nvSpPr>
        <dsp:cNvPr id="0" name=""/>
        <dsp:cNvSpPr/>
      </dsp:nvSpPr>
      <dsp:spPr>
        <a:xfrm>
          <a:off x="469679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32DED3-23D9-41C5-881B-17D1B0FC45D5}">
      <dsp:nvSpPr>
        <dsp:cNvPr id="0" name=""/>
        <dsp:cNvSpPr/>
      </dsp:nvSpPr>
      <dsp:spPr>
        <a:xfrm>
          <a:off x="913795" y="422892"/>
          <a:ext cx="3997039" cy="253812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Принцип действия:</a:t>
          </a:r>
          <a:r>
            <a:rPr lang="ru-RU" sz="2000" kern="1200"/>
            <a:t> При поглощении УФ-излучения происходят переходы между электронными энергетическими уровнями молекул. </a:t>
          </a:r>
          <a:endParaRPr lang="en-US" sz="2000" kern="1200"/>
        </a:p>
      </dsp:txBody>
      <dsp:txXfrm>
        <a:off x="988134" y="497231"/>
        <a:ext cx="3848361" cy="2389442"/>
      </dsp:txXfrm>
    </dsp:sp>
    <dsp:sp modelId="{07F65189-F73F-4CAE-8813-4BA39CCB02B5}">
      <dsp:nvSpPr>
        <dsp:cNvPr id="0" name=""/>
        <dsp:cNvSpPr/>
      </dsp:nvSpPr>
      <dsp:spPr>
        <a:xfrm>
          <a:off x="5354950" y="982"/>
          <a:ext cx="3997039" cy="25381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08A393-26D3-40C6-B0A7-8358C463A833}">
      <dsp:nvSpPr>
        <dsp:cNvPr id="0" name=""/>
        <dsp:cNvSpPr/>
      </dsp:nvSpPr>
      <dsp:spPr>
        <a:xfrm>
          <a:off x="5799066" y="422892"/>
          <a:ext cx="3997039" cy="253812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Применение:</a:t>
          </a:r>
          <a:r>
            <a:rPr lang="ru-RU" sz="2000" kern="1200"/>
            <a:t> Часто используется для количественного анализа (определения концентрации веществ) и исследования электронных структур молекул. </a:t>
          </a:r>
          <a:endParaRPr lang="en-US" sz="2000" kern="1200"/>
        </a:p>
      </dsp:txBody>
      <dsp:txXfrm>
        <a:off x="5873405" y="497231"/>
        <a:ext cx="3848361" cy="23894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7E2242-93A7-4D8E-A34B-E5AE4EDD7EE4}">
      <dsp:nvSpPr>
        <dsp:cNvPr id="0" name=""/>
        <dsp:cNvSpPr/>
      </dsp:nvSpPr>
      <dsp:spPr>
        <a:xfrm>
          <a:off x="0" y="2570"/>
          <a:ext cx="6832212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D517D0-DD0C-4D5C-B79F-1CBB397C6DAC}">
      <dsp:nvSpPr>
        <dsp:cNvPr id="0" name=""/>
        <dsp:cNvSpPr/>
      </dsp:nvSpPr>
      <dsp:spPr>
        <a:xfrm>
          <a:off x="0" y="2570"/>
          <a:ext cx="6832212" cy="876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Разделение образца и эталона:</a:t>
          </a:r>
          <a:r>
            <a:rPr lang="ru-RU" sz="1700" kern="1200"/>
            <a:t> </a:t>
          </a:r>
          <a:endParaRPr lang="en-US" sz="1700" kern="1200"/>
        </a:p>
      </dsp:txBody>
      <dsp:txXfrm>
        <a:off x="0" y="2570"/>
        <a:ext cx="6832212" cy="876606"/>
      </dsp:txXfrm>
    </dsp:sp>
    <dsp:sp modelId="{3697EDF2-1347-4824-8902-0A7A0EA3C928}">
      <dsp:nvSpPr>
        <dsp:cNvPr id="0" name=""/>
        <dsp:cNvSpPr/>
      </dsp:nvSpPr>
      <dsp:spPr>
        <a:xfrm>
          <a:off x="0" y="879176"/>
          <a:ext cx="6832212" cy="0"/>
        </a:xfrm>
        <a:prstGeom prst="line">
          <a:avLst/>
        </a:prstGeom>
        <a:gradFill rotWithShape="0">
          <a:gsLst>
            <a:gs pos="0">
              <a:schemeClr val="accent2">
                <a:hueOff val="90633"/>
                <a:satOff val="-9599"/>
                <a:lumOff val="-235"/>
                <a:alphaOff val="0"/>
                <a:tint val="96000"/>
                <a:lumMod val="104000"/>
              </a:schemeClr>
            </a:gs>
            <a:gs pos="100000">
              <a:schemeClr val="accent2">
                <a:hueOff val="90633"/>
                <a:satOff val="-9599"/>
                <a:lumOff val="-235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90633"/>
              <a:satOff val="-9599"/>
              <a:lumOff val="-235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B1BBF9-E782-44FC-B539-D05D7FA2CB80}">
      <dsp:nvSpPr>
        <dsp:cNvPr id="0" name=""/>
        <dsp:cNvSpPr/>
      </dsp:nvSpPr>
      <dsp:spPr>
        <a:xfrm>
          <a:off x="0" y="879176"/>
          <a:ext cx="6832212" cy="876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Исследуемый образец и эталонный материал помещаются в отдельные ячейки калориметра. </a:t>
          </a:r>
          <a:endParaRPr lang="en-US" sz="1700" kern="1200"/>
        </a:p>
      </dsp:txBody>
      <dsp:txXfrm>
        <a:off x="0" y="879176"/>
        <a:ext cx="6832212" cy="876606"/>
      </dsp:txXfrm>
    </dsp:sp>
    <dsp:sp modelId="{F0B0D5E3-F4F6-4DAD-9F9E-02456F49C078}">
      <dsp:nvSpPr>
        <dsp:cNvPr id="0" name=""/>
        <dsp:cNvSpPr/>
      </dsp:nvSpPr>
      <dsp:spPr>
        <a:xfrm>
          <a:off x="0" y="1755783"/>
          <a:ext cx="6832212" cy="0"/>
        </a:xfrm>
        <a:prstGeom prst="line">
          <a:avLst/>
        </a:prstGeom>
        <a:gradFill rotWithShape="0">
          <a:gsLst>
            <a:gs pos="0">
              <a:schemeClr val="accent2">
                <a:hueOff val="181266"/>
                <a:satOff val="-19197"/>
                <a:lumOff val="-470"/>
                <a:alphaOff val="0"/>
                <a:tint val="96000"/>
                <a:lumMod val="104000"/>
              </a:schemeClr>
            </a:gs>
            <a:gs pos="100000">
              <a:schemeClr val="accent2">
                <a:hueOff val="181266"/>
                <a:satOff val="-19197"/>
                <a:lumOff val="-47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181266"/>
              <a:satOff val="-19197"/>
              <a:lumOff val="-47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E9B4A4-B4FE-437F-AAB4-EAAFF9BAC905}">
      <dsp:nvSpPr>
        <dsp:cNvPr id="0" name=""/>
        <dsp:cNvSpPr/>
      </dsp:nvSpPr>
      <dsp:spPr>
        <a:xfrm>
          <a:off x="0" y="1755783"/>
          <a:ext cx="6832212" cy="876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Контролируемое нагревание/охлаждение:</a:t>
          </a:r>
          <a:r>
            <a:rPr lang="ru-RU" sz="1700" kern="1200"/>
            <a:t> </a:t>
          </a:r>
          <a:endParaRPr lang="en-US" sz="1700" kern="1200"/>
        </a:p>
      </dsp:txBody>
      <dsp:txXfrm>
        <a:off x="0" y="1755783"/>
        <a:ext cx="6832212" cy="876606"/>
      </dsp:txXfrm>
    </dsp:sp>
    <dsp:sp modelId="{D470EAE0-F962-4290-80B0-08D2BD088CCE}">
      <dsp:nvSpPr>
        <dsp:cNvPr id="0" name=""/>
        <dsp:cNvSpPr/>
      </dsp:nvSpPr>
      <dsp:spPr>
        <a:xfrm>
          <a:off x="0" y="2632389"/>
          <a:ext cx="6832212" cy="0"/>
        </a:xfrm>
        <a:prstGeom prst="line">
          <a:avLst/>
        </a:prstGeom>
        <a:gradFill rotWithShape="0">
          <a:gsLst>
            <a:gs pos="0">
              <a:schemeClr val="accent2">
                <a:hueOff val="271899"/>
                <a:satOff val="-28796"/>
                <a:lumOff val="-706"/>
                <a:alphaOff val="0"/>
                <a:tint val="96000"/>
                <a:lumMod val="104000"/>
              </a:schemeClr>
            </a:gs>
            <a:gs pos="100000">
              <a:schemeClr val="accent2">
                <a:hueOff val="271899"/>
                <a:satOff val="-28796"/>
                <a:lumOff val="-706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271899"/>
              <a:satOff val="-28796"/>
              <a:lumOff val="-70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AF5835-B650-4BCB-96B5-61ACEE464A20}">
      <dsp:nvSpPr>
        <dsp:cNvPr id="0" name=""/>
        <dsp:cNvSpPr/>
      </dsp:nvSpPr>
      <dsp:spPr>
        <a:xfrm>
          <a:off x="0" y="2632389"/>
          <a:ext cx="6832212" cy="876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Оба материала нагреваются или охлаждаются с постоянной скоростью по заданной температурной программе. </a:t>
          </a:r>
          <a:endParaRPr lang="en-US" sz="1700" kern="1200"/>
        </a:p>
      </dsp:txBody>
      <dsp:txXfrm>
        <a:off x="0" y="2632389"/>
        <a:ext cx="6832212" cy="876606"/>
      </dsp:txXfrm>
    </dsp:sp>
    <dsp:sp modelId="{42C02301-0423-464B-A8C7-682CF2ADEAAD}">
      <dsp:nvSpPr>
        <dsp:cNvPr id="0" name=""/>
        <dsp:cNvSpPr/>
      </dsp:nvSpPr>
      <dsp:spPr>
        <a:xfrm>
          <a:off x="0" y="3508995"/>
          <a:ext cx="6832212" cy="0"/>
        </a:xfrm>
        <a:prstGeom prst="line">
          <a:avLst/>
        </a:prstGeom>
        <a:gradFill rotWithShape="0">
          <a:gsLst>
            <a:gs pos="0">
              <a:schemeClr val="accent2">
                <a:hueOff val="362532"/>
                <a:satOff val="-38394"/>
                <a:lumOff val="-941"/>
                <a:alphaOff val="0"/>
                <a:tint val="96000"/>
                <a:lumMod val="104000"/>
              </a:schemeClr>
            </a:gs>
            <a:gs pos="100000">
              <a:schemeClr val="accent2">
                <a:hueOff val="362532"/>
                <a:satOff val="-38394"/>
                <a:lumOff val="-941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362532"/>
              <a:satOff val="-38394"/>
              <a:lumOff val="-941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12D525-C471-4BDB-B248-BB15FD6E455C}">
      <dsp:nvSpPr>
        <dsp:cNvPr id="0" name=""/>
        <dsp:cNvSpPr/>
      </dsp:nvSpPr>
      <dsp:spPr>
        <a:xfrm>
          <a:off x="0" y="3508995"/>
          <a:ext cx="6832212" cy="876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Измерение теплового потока:</a:t>
          </a:r>
          <a:r>
            <a:rPr lang="ru-RU" sz="1700" kern="1200"/>
            <a:t> </a:t>
          </a:r>
          <a:endParaRPr lang="en-US" sz="1700" kern="1200"/>
        </a:p>
      </dsp:txBody>
      <dsp:txXfrm>
        <a:off x="0" y="3508995"/>
        <a:ext cx="6832212" cy="876606"/>
      </dsp:txXfrm>
    </dsp:sp>
    <dsp:sp modelId="{4603A3F0-3021-4AD6-AC17-246B17E8E522}">
      <dsp:nvSpPr>
        <dsp:cNvPr id="0" name=""/>
        <dsp:cNvSpPr/>
      </dsp:nvSpPr>
      <dsp:spPr>
        <a:xfrm>
          <a:off x="0" y="4385602"/>
          <a:ext cx="6832212" cy="0"/>
        </a:xfrm>
        <a:prstGeom prst="line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453165"/>
              <a:satOff val="-47993"/>
              <a:lumOff val="-1176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AFB085-8680-4081-96DD-3ABE86CE58E7}">
      <dsp:nvSpPr>
        <dsp:cNvPr id="0" name=""/>
        <dsp:cNvSpPr/>
      </dsp:nvSpPr>
      <dsp:spPr>
        <a:xfrm>
          <a:off x="0" y="4385602"/>
          <a:ext cx="6832212" cy="8766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Прибор непрерывно измеряет разницу в тепловом потоке (тепловой энергии), необходимой для поддержания одинаковой температуры образца и эталона. </a:t>
          </a:r>
          <a:endParaRPr lang="en-US" sz="1700" kern="1200"/>
        </a:p>
      </dsp:txBody>
      <dsp:txXfrm>
        <a:off x="0" y="4385602"/>
        <a:ext cx="6832212" cy="8766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AD0DE8-6A83-4BB1-AC28-4446567EBFDA}">
      <dsp:nvSpPr>
        <dsp:cNvPr id="0" name=""/>
        <dsp:cNvSpPr/>
      </dsp:nvSpPr>
      <dsp:spPr>
        <a:xfrm>
          <a:off x="0" y="1703"/>
          <a:ext cx="6832212" cy="7257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56BE6C-A956-46B8-987E-E39C612F09E0}">
      <dsp:nvSpPr>
        <dsp:cNvPr id="0" name=""/>
        <dsp:cNvSpPr/>
      </dsp:nvSpPr>
      <dsp:spPr>
        <a:xfrm>
          <a:off x="219526" y="164987"/>
          <a:ext cx="399138" cy="39913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A2709D-0A18-4465-95B6-6FD9325C8976}">
      <dsp:nvSpPr>
        <dsp:cNvPr id="0" name=""/>
        <dsp:cNvSpPr/>
      </dsp:nvSpPr>
      <dsp:spPr>
        <a:xfrm>
          <a:off x="838191" y="1703"/>
          <a:ext cx="5994020" cy="725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04" tIns="76804" rIns="76804" bIns="76804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/>
            <a:t>Термические переходы:</a:t>
          </a:r>
          <a:r>
            <a:rPr lang="ru-RU" sz="1500" kern="1200"/>
            <a:t> </a:t>
          </a:r>
          <a:endParaRPr lang="en-US" sz="1500" kern="1200"/>
        </a:p>
      </dsp:txBody>
      <dsp:txXfrm>
        <a:off x="838191" y="1703"/>
        <a:ext cx="5994020" cy="725706"/>
      </dsp:txXfrm>
    </dsp:sp>
    <dsp:sp modelId="{BA83217B-1309-4996-A201-F54A36A09456}">
      <dsp:nvSpPr>
        <dsp:cNvPr id="0" name=""/>
        <dsp:cNvSpPr/>
      </dsp:nvSpPr>
      <dsp:spPr>
        <a:xfrm>
          <a:off x="0" y="908836"/>
          <a:ext cx="6832212" cy="7257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1105D2-688B-44A6-8A08-5E0756FFF5D4}">
      <dsp:nvSpPr>
        <dsp:cNvPr id="0" name=""/>
        <dsp:cNvSpPr/>
      </dsp:nvSpPr>
      <dsp:spPr>
        <a:xfrm>
          <a:off x="219526" y="1072120"/>
          <a:ext cx="399138" cy="39913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252553-EB34-45CA-98CF-B240165417A7}">
      <dsp:nvSpPr>
        <dsp:cNvPr id="0" name=""/>
        <dsp:cNvSpPr/>
      </dsp:nvSpPr>
      <dsp:spPr>
        <a:xfrm>
          <a:off x="838191" y="908836"/>
          <a:ext cx="5994020" cy="725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04" tIns="76804" rIns="76804" bIns="76804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Температуры и теплоты плавления, кристаллизации, стеклования и других фазовых переходов. </a:t>
          </a:r>
          <a:endParaRPr lang="en-US" sz="1500" kern="1200"/>
        </a:p>
      </dsp:txBody>
      <dsp:txXfrm>
        <a:off x="838191" y="908836"/>
        <a:ext cx="5994020" cy="725706"/>
      </dsp:txXfrm>
    </dsp:sp>
    <dsp:sp modelId="{4B62D451-03DF-4487-920F-1A683D65E814}">
      <dsp:nvSpPr>
        <dsp:cNvPr id="0" name=""/>
        <dsp:cNvSpPr/>
      </dsp:nvSpPr>
      <dsp:spPr>
        <a:xfrm>
          <a:off x="0" y="1815969"/>
          <a:ext cx="6832212" cy="7257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D6CDB2-3DCC-4A46-A30C-A1897952603E}">
      <dsp:nvSpPr>
        <dsp:cNvPr id="0" name=""/>
        <dsp:cNvSpPr/>
      </dsp:nvSpPr>
      <dsp:spPr>
        <a:xfrm>
          <a:off x="219526" y="1979253"/>
          <a:ext cx="399138" cy="39913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557E75-6EFE-43A8-A388-447FE043F1E4}">
      <dsp:nvSpPr>
        <dsp:cNvPr id="0" name=""/>
        <dsp:cNvSpPr/>
      </dsp:nvSpPr>
      <dsp:spPr>
        <a:xfrm>
          <a:off x="838191" y="1815969"/>
          <a:ext cx="5994020" cy="725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04" tIns="76804" rIns="76804" bIns="76804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/>
            <a:t>Химические процессы:</a:t>
          </a:r>
          <a:r>
            <a:rPr lang="ru-RU" sz="1500" kern="1200"/>
            <a:t> </a:t>
          </a:r>
          <a:endParaRPr lang="en-US" sz="1500" kern="1200"/>
        </a:p>
      </dsp:txBody>
      <dsp:txXfrm>
        <a:off x="838191" y="1815969"/>
        <a:ext cx="5994020" cy="725706"/>
      </dsp:txXfrm>
    </dsp:sp>
    <dsp:sp modelId="{177D1AD1-2F68-479E-A6B9-784CF9A9008F}">
      <dsp:nvSpPr>
        <dsp:cNvPr id="0" name=""/>
        <dsp:cNvSpPr/>
      </dsp:nvSpPr>
      <dsp:spPr>
        <a:xfrm>
          <a:off x="0" y="2723102"/>
          <a:ext cx="6832212" cy="7257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3FEE94-3D97-4739-AA34-CAEC2B3C16C6}">
      <dsp:nvSpPr>
        <dsp:cNvPr id="0" name=""/>
        <dsp:cNvSpPr/>
      </dsp:nvSpPr>
      <dsp:spPr>
        <a:xfrm>
          <a:off x="219526" y="2886386"/>
          <a:ext cx="399138" cy="39913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6BE8F0-11E8-4E66-A848-55C63672118D}">
      <dsp:nvSpPr>
        <dsp:cNvPr id="0" name=""/>
        <dsp:cNvSpPr/>
      </dsp:nvSpPr>
      <dsp:spPr>
        <a:xfrm>
          <a:off x="838191" y="2723102"/>
          <a:ext cx="5994020" cy="725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04" tIns="76804" rIns="76804" bIns="76804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Изучение кинетики и термодинамики химических реакций, таких как отверждение или окислительная стабильность. </a:t>
          </a:r>
          <a:endParaRPr lang="en-US" sz="1500" kern="1200"/>
        </a:p>
      </dsp:txBody>
      <dsp:txXfrm>
        <a:off x="838191" y="2723102"/>
        <a:ext cx="5994020" cy="725706"/>
      </dsp:txXfrm>
    </dsp:sp>
    <dsp:sp modelId="{257CB3EE-65E8-48FD-AD7D-0B12F697DC09}">
      <dsp:nvSpPr>
        <dsp:cNvPr id="0" name=""/>
        <dsp:cNvSpPr/>
      </dsp:nvSpPr>
      <dsp:spPr>
        <a:xfrm>
          <a:off x="0" y="3630236"/>
          <a:ext cx="6832212" cy="7257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274B49-F57E-43AF-82C5-CB380A75896F}">
      <dsp:nvSpPr>
        <dsp:cNvPr id="0" name=""/>
        <dsp:cNvSpPr/>
      </dsp:nvSpPr>
      <dsp:spPr>
        <a:xfrm>
          <a:off x="219526" y="3793520"/>
          <a:ext cx="399138" cy="39913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0DB0F5-204C-454B-8219-604091A605A3}">
      <dsp:nvSpPr>
        <dsp:cNvPr id="0" name=""/>
        <dsp:cNvSpPr/>
      </dsp:nvSpPr>
      <dsp:spPr>
        <a:xfrm>
          <a:off x="838191" y="3630236"/>
          <a:ext cx="5994020" cy="725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04" tIns="76804" rIns="76804" bIns="76804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/>
            <a:t>Структурные свойства:</a:t>
          </a:r>
          <a:r>
            <a:rPr lang="ru-RU" sz="1500" kern="1200"/>
            <a:t> </a:t>
          </a:r>
          <a:endParaRPr lang="en-US" sz="1500" kern="1200"/>
        </a:p>
      </dsp:txBody>
      <dsp:txXfrm>
        <a:off x="838191" y="3630236"/>
        <a:ext cx="5994020" cy="725706"/>
      </dsp:txXfrm>
    </dsp:sp>
    <dsp:sp modelId="{7D034634-7EA0-4E31-8648-6145A4CC52BD}">
      <dsp:nvSpPr>
        <dsp:cNvPr id="0" name=""/>
        <dsp:cNvSpPr/>
      </dsp:nvSpPr>
      <dsp:spPr>
        <a:xfrm>
          <a:off x="0" y="4537369"/>
          <a:ext cx="6832212" cy="72570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2AF85-023C-420E-B31F-20E1935596FE}">
      <dsp:nvSpPr>
        <dsp:cNvPr id="0" name=""/>
        <dsp:cNvSpPr/>
      </dsp:nvSpPr>
      <dsp:spPr>
        <a:xfrm>
          <a:off x="219526" y="4700653"/>
          <a:ext cx="399138" cy="399138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1DCF6A-CBF4-4B44-B3C0-0CFDEACDEC6E}">
      <dsp:nvSpPr>
        <dsp:cNvPr id="0" name=""/>
        <dsp:cNvSpPr/>
      </dsp:nvSpPr>
      <dsp:spPr>
        <a:xfrm>
          <a:off x="838191" y="4537369"/>
          <a:ext cx="5994020" cy="725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804" tIns="76804" rIns="76804" bIns="76804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Информация о чистоте, кристалличности и термической стабильности материалов. </a:t>
          </a:r>
          <a:endParaRPr lang="en-US" sz="1500" kern="1200"/>
        </a:p>
      </dsp:txBody>
      <dsp:txXfrm>
        <a:off x="838191" y="4537369"/>
        <a:ext cx="5994020" cy="7257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C34EE-5234-4507-83D7-2D5BD190696F}">
      <dsp:nvSpPr>
        <dsp:cNvPr id="0" name=""/>
        <dsp:cNvSpPr/>
      </dsp:nvSpPr>
      <dsp:spPr>
        <a:xfrm>
          <a:off x="0" y="484006"/>
          <a:ext cx="6832212" cy="67532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Виды биотестов:</a:t>
          </a:r>
          <a:endParaRPr lang="en-US" sz="1700" kern="1200"/>
        </a:p>
      </dsp:txBody>
      <dsp:txXfrm>
        <a:off x="32967" y="516973"/>
        <a:ext cx="6766278" cy="609393"/>
      </dsp:txXfrm>
    </dsp:sp>
    <dsp:sp modelId="{4A136CD8-A411-4AC0-A5B9-969DDBF0F6C5}">
      <dsp:nvSpPr>
        <dsp:cNvPr id="0" name=""/>
        <dsp:cNvSpPr/>
      </dsp:nvSpPr>
      <dsp:spPr>
        <a:xfrm>
          <a:off x="0" y="1208294"/>
          <a:ext cx="6832212" cy="675327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Цитотоксичность (</a:t>
          </a:r>
          <a:r>
            <a:rPr lang="ru-RU" sz="1700" b="1" kern="1200" dirty="0" err="1"/>
            <a:t>in</a:t>
          </a:r>
          <a:r>
            <a:rPr lang="ru-RU" sz="1700" b="1" kern="1200" dirty="0"/>
            <a:t> </a:t>
          </a:r>
          <a:r>
            <a:rPr lang="ru-RU" sz="1700" b="1" kern="1200" dirty="0" err="1"/>
            <a:t>vitro</a:t>
          </a:r>
          <a:r>
            <a:rPr lang="ru-RU" sz="1700" b="1" kern="1200" dirty="0"/>
            <a:t>)</a:t>
          </a:r>
          <a:r>
            <a:rPr lang="ru-RU" sz="1700" kern="1200" dirty="0"/>
            <a:t> — тесты на культурах клеток (MTT-тест, XTT, LDH, </a:t>
          </a:r>
          <a:r>
            <a:rPr lang="ru-RU" sz="1700" kern="1200" dirty="0" err="1"/>
            <a:t>Alamar</a:t>
          </a:r>
          <a:r>
            <a:rPr lang="ru-RU" sz="1700" kern="1200" dirty="0"/>
            <a:t> Blue).</a:t>
          </a:r>
          <a:endParaRPr lang="en-US" sz="1700" kern="1200" dirty="0"/>
        </a:p>
      </dsp:txBody>
      <dsp:txXfrm>
        <a:off x="32967" y="1241261"/>
        <a:ext cx="6766278" cy="609393"/>
      </dsp:txXfrm>
    </dsp:sp>
    <dsp:sp modelId="{D589B4EF-F908-4C2E-AA57-4C5D84BDFC7E}">
      <dsp:nvSpPr>
        <dsp:cNvPr id="0" name=""/>
        <dsp:cNvSpPr/>
      </dsp:nvSpPr>
      <dsp:spPr>
        <a:xfrm>
          <a:off x="0" y="1932581"/>
          <a:ext cx="6832212" cy="67532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Гемосовместимость</a:t>
          </a:r>
          <a:r>
            <a:rPr lang="ru-RU" sz="1700" kern="1200"/>
            <a:t> — определение взаимодействия материала с кровью (гемолиз, агрегация тромбоцитов).</a:t>
          </a:r>
          <a:endParaRPr lang="en-US" sz="1700" kern="1200"/>
        </a:p>
      </dsp:txBody>
      <dsp:txXfrm>
        <a:off x="32967" y="1965548"/>
        <a:ext cx="6766278" cy="609393"/>
      </dsp:txXfrm>
    </dsp:sp>
    <dsp:sp modelId="{CCFF1576-15C1-4A48-87CE-0D38806C2561}">
      <dsp:nvSpPr>
        <dsp:cNvPr id="0" name=""/>
        <dsp:cNvSpPr/>
      </dsp:nvSpPr>
      <dsp:spPr>
        <a:xfrm>
          <a:off x="0" y="2656869"/>
          <a:ext cx="6832212" cy="67532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Тесты на мутагенность и </a:t>
          </a:r>
          <a:r>
            <a:rPr lang="ru-RU" sz="1700" b="1" kern="1200" dirty="0" err="1"/>
            <a:t>генотоксичность</a:t>
          </a:r>
          <a:r>
            <a:rPr lang="ru-RU" sz="1700" kern="1200" dirty="0"/>
            <a:t> (тест Эймса).</a:t>
          </a:r>
          <a:endParaRPr lang="en-US" sz="1700" kern="1200" dirty="0"/>
        </a:p>
      </dsp:txBody>
      <dsp:txXfrm>
        <a:off x="32967" y="2689836"/>
        <a:ext cx="6766278" cy="609393"/>
      </dsp:txXfrm>
    </dsp:sp>
    <dsp:sp modelId="{F1020F6C-5648-4912-B880-5ECFB0F9DF8B}">
      <dsp:nvSpPr>
        <dsp:cNvPr id="0" name=""/>
        <dsp:cNvSpPr/>
      </dsp:nvSpPr>
      <dsp:spPr>
        <a:xfrm>
          <a:off x="0" y="3381157"/>
          <a:ext cx="6832212" cy="675327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Имплантационные тесты (in vivo)</a:t>
          </a:r>
          <a:r>
            <a:rPr lang="ru-RU" sz="1700" kern="1200"/>
            <a:t> — введение материала животным для оценки воспалительной реакции.</a:t>
          </a:r>
          <a:endParaRPr lang="en-US" sz="1700" kern="1200"/>
        </a:p>
      </dsp:txBody>
      <dsp:txXfrm>
        <a:off x="32967" y="3414124"/>
        <a:ext cx="6766278" cy="609393"/>
      </dsp:txXfrm>
    </dsp:sp>
    <dsp:sp modelId="{282B22F6-E323-444E-BBFB-9A87383FCD74}">
      <dsp:nvSpPr>
        <dsp:cNvPr id="0" name=""/>
        <dsp:cNvSpPr/>
      </dsp:nvSpPr>
      <dsp:spPr>
        <a:xfrm>
          <a:off x="0" y="4105444"/>
          <a:ext cx="6832212" cy="67532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/>
            <a:t>Оценка остеоинтеграции</a:t>
          </a:r>
          <a:r>
            <a:rPr lang="ru-RU" sz="1700" kern="1200"/>
            <a:t> — для костных имплантатов (срастание с костной тканью).</a:t>
          </a:r>
          <a:endParaRPr lang="en-US" sz="1700" kern="1200"/>
        </a:p>
      </dsp:txBody>
      <dsp:txXfrm>
        <a:off x="32967" y="4138411"/>
        <a:ext cx="6766278" cy="60939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3C8E9-C31E-448A-A399-B3F8E4E82EA6}">
      <dsp:nvSpPr>
        <dsp:cNvPr id="0" name=""/>
        <dsp:cNvSpPr/>
      </dsp:nvSpPr>
      <dsp:spPr>
        <a:xfrm>
          <a:off x="0" y="0"/>
          <a:ext cx="7639293" cy="10961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Колориметрический тест, используемый в клеточной биологии для оценки метаболической активности клеток. </a:t>
          </a:r>
          <a:endParaRPr lang="en-US" sz="1600" kern="1200"/>
        </a:p>
      </dsp:txBody>
      <dsp:txXfrm>
        <a:off x="32106" y="32106"/>
        <a:ext cx="6456427" cy="1031970"/>
      </dsp:txXfrm>
    </dsp:sp>
    <dsp:sp modelId="{0A153238-4361-4231-BCE0-3860C53026CA}">
      <dsp:nvSpPr>
        <dsp:cNvPr id="0" name=""/>
        <dsp:cNvSpPr/>
      </dsp:nvSpPr>
      <dsp:spPr>
        <a:xfrm>
          <a:off x="674055" y="1278879"/>
          <a:ext cx="7639293" cy="10961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Жизнеспособные клетки восстанавливают XTT-краситель в растворимый оранжевый продукт, интенсивность окрашивания которого соответствует количеству живых клеток. </a:t>
          </a:r>
          <a:endParaRPr lang="en-US" sz="1600" kern="1200"/>
        </a:p>
      </dsp:txBody>
      <dsp:txXfrm>
        <a:off x="706161" y="1310985"/>
        <a:ext cx="6188507" cy="1031970"/>
      </dsp:txXfrm>
    </dsp:sp>
    <dsp:sp modelId="{5D302C92-6E6C-4E6E-B96E-A98D4111529C}">
      <dsp:nvSpPr>
        <dsp:cNvPr id="0" name=""/>
        <dsp:cNvSpPr/>
      </dsp:nvSpPr>
      <dsp:spPr>
        <a:xfrm>
          <a:off x="1348110" y="2557758"/>
          <a:ext cx="7639293" cy="10961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Используется для определения цитотоксической активности лекарственных веществ или для оценки роста клеточных культур. </a:t>
          </a:r>
          <a:endParaRPr lang="en-US" sz="1600" kern="1200"/>
        </a:p>
      </dsp:txBody>
      <dsp:txXfrm>
        <a:off x="1380216" y="2589864"/>
        <a:ext cx="6188507" cy="1031970"/>
      </dsp:txXfrm>
    </dsp:sp>
    <dsp:sp modelId="{929FF4D5-94FF-47A6-AE5E-A367FCD5A15F}">
      <dsp:nvSpPr>
        <dsp:cNvPr id="0" name=""/>
        <dsp:cNvSpPr/>
      </dsp:nvSpPr>
      <dsp:spPr>
        <a:xfrm>
          <a:off x="6926774" y="831271"/>
          <a:ext cx="712518" cy="71251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7087091" y="831271"/>
        <a:ext cx="391884" cy="536170"/>
      </dsp:txXfrm>
    </dsp:sp>
    <dsp:sp modelId="{2BCE4BB6-1F00-4DD5-A627-F26A4CF0340D}">
      <dsp:nvSpPr>
        <dsp:cNvPr id="0" name=""/>
        <dsp:cNvSpPr/>
      </dsp:nvSpPr>
      <dsp:spPr>
        <a:xfrm>
          <a:off x="7600830" y="2102843"/>
          <a:ext cx="712518" cy="71251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928656"/>
            <a:satOff val="-41856"/>
            <a:lumOff val="-2954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928656"/>
              <a:satOff val="-41856"/>
              <a:lumOff val="-295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/>
        </a:p>
      </dsp:txBody>
      <dsp:txXfrm>
        <a:off x="7761147" y="2102843"/>
        <a:ext cx="391884" cy="53617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B61FB-6B99-4338-AD91-C8C09CDE4C10}">
      <dsp:nvSpPr>
        <dsp:cNvPr id="0" name=""/>
        <dsp:cNvSpPr/>
      </dsp:nvSpPr>
      <dsp:spPr>
        <a:xfrm>
          <a:off x="0" y="2185"/>
          <a:ext cx="6832212" cy="110745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7BD29E-2944-4C1E-9920-712C94530DE4}">
      <dsp:nvSpPr>
        <dsp:cNvPr id="0" name=""/>
        <dsp:cNvSpPr/>
      </dsp:nvSpPr>
      <dsp:spPr>
        <a:xfrm>
          <a:off x="335004" y="251362"/>
          <a:ext cx="609099" cy="609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6FB60D-7D11-44AB-BB21-A9537C08C95E}">
      <dsp:nvSpPr>
        <dsp:cNvPr id="0" name=""/>
        <dsp:cNvSpPr/>
      </dsp:nvSpPr>
      <dsp:spPr>
        <a:xfrm>
          <a:off x="1279109" y="2185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Современные стандарты (например, </a:t>
          </a:r>
          <a:r>
            <a:rPr lang="ru-RU" sz="2000" b="1" kern="1200"/>
            <a:t>ISO 10993</a:t>
          </a:r>
          <a:r>
            <a:rPr lang="ru-RU" sz="2000" kern="1200"/>
            <a:t>) требуют комплексной оценки:</a:t>
          </a:r>
          <a:endParaRPr lang="en-US" sz="2000" kern="1200"/>
        </a:p>
      </dsp:txBody>
      <dsp:txXfrm>
        <a:off x="1279109" y="2185"/>
        <a:ext cx="5553102" cy="1107454"/>
      </dsp:txXfrm>
    </dsp:sp>
    <dsp:sp modelId="{13A3FADD-6F79-4165-8629-CD7573316092}">
      <dsp:nvSpPr>
        <dsp:cNvPr id="0" name=""/>
        <dsp:cNvSpPr/>
      </dsp:nvSpPr>
      <dsp:spPr>
        <a:xfrm>
          <a:off x="0" y="1386503"/>
          <a:ext cx="6832212" cy="110745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0D0B2D-3C31-41FF-8287-E2D5A4549256}">
      <dsp:nvSpPr>
        <dsp:cNvPr id="0" name=""/>
        <dsp:cNvSpPr/>
      </dsp:nvSpPr>
      <dsp:spPr>
        <a:xfrm>
          <a:off x="335004" y="1635680"/>
          <a:ext cx="609099" cy="609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8D85C-988B-437D-94CF-A12CEAEE9270}">
      <dsp:nvSpPr>
        <dsp:cNvPr id="0" name=""/>
        <dsp:cNvSpPr/>
      </dsp:nvSpPr>
      <dsp:spPr>
        <a:xfrm>
          <a:off x="1279109" y="1386503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in vitro + in vivo тестирования</a:t>
          </a:r>
          <a:r>
            <a:rPr lang="ru-RU" sz="2000" kern="1200"/>
            <a:t>,</a:t>
          </a:r>
          <a:endParaRPr lang="en-US" sz="2000" kern="1200"/>
        </a:p>
      </dsp:txBody>
      <dsp:txXfrm>
        <a:off x="1279109" y="1386503"/>
        <a:ext cx="5553102" cy="1107454"/>
      </dsp:txXfrm>
    </dsp:sp>
    <dsp:sp modelId="{E190CD94-B1AF-47B6-A5DA-2346352D0663}">
      <dsp:nvSpPr>
        <dsp:cNvPr id="0" name=""/>
        <dsp:cNvSpPr/>
      </dsp:nvSpPr>
      <dsp:spPr>
        <a:xfrm>
          <a:off x="0" y="2770821"/>
          <a:ext cx="6832212" cy="110745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C4D550-456A-438B-BC2C-AFAC5FDC30EB}">
      <dsp:nvSpPr>
        <dsp:cNvPr id="0" name=""/>
        <dsp:cNvSpPr/>
      </dsp:nvSpPr>
      <dsp:spPr>
        <a:xfrm>
          <a:off x="335004" y="3019998"/>
          <a:ext cx="609099" cy="6090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0EE7A6-82B0-4245-9DAD-40413E399F7C}">
      <dsp:nvSpPr>
        <dsp:cNvPr id="0" name=""/>
        <dsp:cNvSpPr/>
      </dsp:nvSpPr>
      <dsp:spPr>
        <a:xfrm>
          <a:off x="1279109" y="2770821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математического моделирования биосовместимости</a:t>
          </a:r>
          <a:r>
            <a:rPr lang="ru-RU" sz="2000" kern="1200"/>
            <a:t>,</a:t>
          </a:r>
          <a:endParaRPr lang="en-US" sz="2000" kern="1200"/>
        </a:p>
      </dsp:txBody>
      <dsp:txXfrm>
        <a:off x="1279109" y="2770821"/>
        <a:ext cx="5553102" cy="1107454"/>
      </dsp:txXfrm>
    </dsp:sp>
    <dsp:sp modelId="{C4878A52-92C7-4DEC-A690-29622F1FDC68}">
      <dsp:nvSpPr>
        <dsp:cNvPr id="0" name=""/>
        <dsp:cNvSpPr/>
      </dsp:nvSpPr>
      <dsp:spPr>
        <a:xfrm>
          <a:off x="0" y="4155139"/>
          <a:ext cx="6832212" cy="110745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7D95F5-C7F6-4C40-9790-245F80BE71A5}">
      <dsp:nvSpPr>
        <dsp:cNvPr id="0" name=""/>
        <dsp:cNvSpPr/>
      </dsp:nvSpPr>
      <dsp:spPr>
        <a:xfrm>
          <a:off x="335004" y="4404316"/>
          <a:ext cx="609099" cy="60909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ED6516-EE96-4F62-9E65-56F2DD7B63EE}">
      <dsp:nvSpPr>
        <dsp:cNvPr id="0" name=""/>
        <dsp:cNvSpPr/>
      </dsp:nvSpPr>
      <dsp:spPr>
        <a:xfrm>
          <a:off x="1279109" y="4155139"/>
          <a:ext cx="5553102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использования стандартных наборов реагентов и клеточных линий</a:t>
          </a:r>
          <a:r>
            <a:rPr lang="ru-RU" sz="2000" kern="1200"/>
            <a:t> для воспроизводимости результатов.</a:t>
          </a:r>
          <a:endParaRPr lang="en-US" sz="2000" kern="1200"/>
        </a:p>
      </dsp:txBody>
      <dsp:txXfrm>
        <a:off x="1279109" y="4155139"/>
        <a:ext cx="5553102" cy="11074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1876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68988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1111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46020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6097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1517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662690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844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98954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340063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46202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3873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4429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027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13440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9655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5B4FA-DF19-4F7F-ADEB-BAB9ACC51652}" type="datetimeFigureOut">
              <a:rPr lang="ru-KZ" smtClean="0"/>
              <a:t>09.10.2025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55A9D74-21B8-442D-82FC-8B729FE44A9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19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C%D0%B5%D1%82%D0%B8%D0%BB" TargetMode="External"/><Relationship Id="rId7" Type="http://schemas.openxmlformats.org/officeDocument/2006/relationships/image" Target="../media/image27.jpeg"/><Relationship Id="rId2" Type="http://schemas.openxmlformats.org/officeDocument/2006/relationships/hyperlink" Target="https://ru.wikipedia.org/wiki/%D0%94%D0%B8-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4%D0%BE%D1%80%D0%BC%D0%B0%D0%B7%D0%B0%D0%BD%D1%8B" TargetMode="External"/><Relationship Id="rId5" Type="http://schemas.openxmlformats.org/officeDocument/2006/relationships/hyperlink" Target="https://ru.wikipedia.org/wiki/%D0%A4%D0%B5%D0%BD%D0%B8%D0%BB" TargetMode="External"/><Relationship Id="rId4" Type="http://schemas.openxmlformats.org/officeDocument/2006/relationships/hyperlink" Target="https://ru.wikipedia.org/wiki/%D0%A2%D0%B8%D0%B0%D0%B7%D0%BE%D0%BB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1819F9-8CAC-4A6C-8F06-0482027F9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95C43-7E1A-1DBC-4D1A-582359966C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3062" y="1864865"/>
            <a:ext cx="8131550" cy="22627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kk-KZ" sz="5000"/>
              <a:t>Методы и тест-системы, используемые при отборе биоматериалов</a:t>
            </a:r>
            <a:endParaRPr lang="ru-KZ" sz="500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570D39-1F89-A652-8785-34CDC96355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1126283"/>
          </a:xfrm>
        </p:spPr>
        <p:txBody>
          <a:bodyPr>
            <a:normAutofit/>
          </a:bodyPr>
          <a:lstStyle/>
          <a:p>
            <a:r>
              <a:rPr lang="ru-RU" dirty="0"/>
              <a:t>6 лекция</a:t>
            </a:r>
            <a:endParaRPr lang="ru-KZ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A98CC08-AEC2-4E8F-8F52-0F5C6372D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1545E6-EB3C-4478-A661-A2CA963F1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2E5B960-0C5D-4F77-8E9F-9F3D883D8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258E44FC-92AD-43A0-BB05-DB268C82D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63D3083-A56C-4199-8DE0-63C8BE9ED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C7CD3581-635D-438F-A64F-68404E7AE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D6904C0-211C-41A2-BDB8-3B07C90BB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B0837DA6-CAF9-4E78-A39E-6358EDE2B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0A99DD7D-3AB3-471E-842F-8AFEA09D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C70B0D4-92FE-478F-86BD-93BA2C4DF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C9156BE6-11D4-4696-9E3F-C325BFAC8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4E667226-1D20-4A9D-BBE3-AC17EA43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2F87E3B6-5202-4434-9B26-42B46774F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AEA5E85F-F1F4-40E4-A62C-95324F674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0A75861-F6C5-44A9-B161-B03701CBD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72EE642D-4F69-47C0-99BA-CE43503573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26178CE4-DA2D-46EA-AB8D-341C5AC563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698E9F53-8381-4FA5-A510-846925D24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B13CE284-F21E-411B-BB8E-9C03B853CE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23DF4578-4703-437C-A797-2A2D0CEE5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F878F330-AF64-4F8F-88FD-A4A408D6D3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AC9B00BF-4FB7-42FA-BBBD-7DB54ED3F0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BD3D64CA-2AAD-4609-8DAA-3EAD4609A6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C669E05A-8550-4E91-B29E-E1912228EC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F8C1FD53-1E8F-46CA-BC2D-FCEC4DAE0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CC97A31F-CFDE-4EA3-98F1-13FDD16702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9E1540E7-E6C3-4907-B70A-B17568365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40" name="Freeform 11">
            <a:extLst>
              <a:ext uri="{FF2B5EF4-FFF2-40B4-BE49-F238E27FC236}">
                <a16:creationId xmlns:a16="http://schemas.microsoft.com/office/drawing/2014/main" id="{1310EFE2-B91D-47E7-B117-C2A802800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72606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33" name="Rectangle 5126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9414B-D307-256C-1466-301B3CE5F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r>
              <a:rPr lang="ru-RU"/>
              <a:t>Ультрафиолетовая (УФ) спектроскопия</a:t>
            </a:r>
            <a:endParaRPr lang="ru-KZ" dirty="0"/>
          </a:p>
        </p:txBody>
      </p:sp>
      <p:sp>
        <p:nvSpPr>
          <p:cNvPr id="5134" name="Rectangle 5128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C176FF-A26C-F9C4-4FD5-C3ED579FA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1500"/>
              <a:t>Ультрафиолетовая (УФ) спектроскопия охватывает коротковолновую область оптического диапазона и с одной стороны примыкает к видимой области спектра, а с другой – к рентгеновской. Длины волн УФ и видимой областей принято выражать в нанометрах (нм). Весь УФ-спектр делят на ближний с длиной волны 400–300 нм, дальний – 300–200 нм и так называемый вакуумный, с длиной волны 200–50 нм В УФ-спектроскопии используют и спектры излучения, и спектры поглощения. При исследовании полимеров пользуются в основном спектрами поглощения (абсорбционная УФ-спектроскопия).</a:t>
            </a:r>
            <a:endParaRPr lang="ru-KZ" sz="1500"/>
          </a:p>
        </p:txBody>
      </p:sp>
      <p:pic>
        <p:nvPicPr>
          <p:cNvPr id="5122" name="Picture 2" descr="УФ-спектроскопия">
            <a:extLst>
              <a:ext uri="{FF2B5EF4-FFF2-40B4-BE49-F238E27FC236}">
                <a16:creationId xmlns:a16="http://schemas.microsoft.com/office/drawing/2014/main" id="{2E03EACA-BD01-CDDF-3F11-34215A39BA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1916" y="1289396"/>
            <a:ext cx="5451627" cy="3959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5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52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7E8610-2DF7-4AF0-B876-0F3B7882A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1C8C023-62A6-4DA0-8DF4-3F4EA9409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CFA320-B8A8-C7EC-4A13-F1F9C14EC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>
                <a:solidFill>
                  <a:schemeClr val="bg1"/>
                </a:solidFill>
              </a:rPr>
              <a:t>Изучает взаимодействие вещества с ультрафиолетовым (УФ) и видимым светом. </a:t>
            </a:r>
            <a:br>
              <a:rPr lang="ru-RU" sz="2800">
                <a:solidFill>
                  <a:schemeClr val="bg1"/>
                </a:solidFill>
              </a:rPr>
            </a:br>
            <a:endParaRPr lang="ru-KZ" sz="2800">
              <a:solidFill>
                <a:schemeClr val="bg1"/>
              </a:solidFill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6B9FE07-322E-43FB-8707-C9826BD9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93E52E4B-489C-2789-0777-EC422FF68F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6024121"/>
              </p:ext>
            </p:extLst>
          </p:nvPr>
        </p:nvGraphicFramePr>
        <p:xfrm>
          <a:off x="961012" y="2930805"/>
          <a:ext cx="10265786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0566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F2E24-3B84-A092-D0E8-D9FCD4CCA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>
            <a:normAutofit/>
          </a:bodyPr>
          <a:lstStyle/>
          <a:p>
            <a:r>
              <a:rPr lang="ru-RU" dirty="0"/>
              <a:t>Рентгеноструктурный анализ (РСА) 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F4F758-9298-2CD2-6582-4B5AC9F7F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592" y="2125362"/>
            <a:ext cx="7497741" cy="3785860"/>
          </a:xfrm>
        </p:spPr>
        <p:txBody>
          <a:bodyPr>
            <a:noAutofit/>
          </a:bodyPr>
          <a:lstStyle/>
          <a:p>
            <a:r>
              <a:rPr lang="ru-RU" sz="2400" dirty="0"/>
              <a:t>— это метод исследования структуры вещества на атомном уровне, основанный на явлении дифракции рентгеновских лучей на кристаллической решётке вещества. Метод позволяет получить детальную информацию о положении атомов, точных параметрах элементарной ячейки, а также о текстуре материалов и остаточных напряжениях</a:t>
            </a:r>
            <a:endParaRPr lang="ru-KZ" sz="2400" dirty="0"/>
          </a:p>
        </p:txBody>
      </p:sp>
      <p:pic>
        <p:nvPicPr>
          <p:cNvPr id="6146" name="Picture 2" descr="Рентгеноструктурный анализ - Основы материаловедения">
            <a:extLst>
              <a:ext uri="{FF2B5EF4-FFF2-40B4-BE49-F238E27FC236}">
                <a16:creationId xmlns:a16="http://schemas.microsoft.com/office/drawing/2014/main" id="{7F98D974-DB13-0C4D-3EAA-20880D37BF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8" r="-2" b="-2"/>
          <a:stretch>
            <a:fillRect/>
          </a:stretch>
        </p:blipFill>
        <p:spPr bwMode="auto">
          <a:xfrm>
            <a:off x="8631452" y="2129586"/>
            <a:ext cx="2873159" cy="3737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16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21E579-4785-4A4E-8D09-42E5246D8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E96D34-9D7C-4984-961D-7165FA216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2BF512-62A0-C8D2-8BC0-FB2A77C53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720" y="950976"/>
            <a:ext cx="5345157" cy="494187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2000" b="1" dirty="0"/>
              <a:t>Дифракция рентгеновских лучей</a:t>
            </a:r>
            <a:r>
              <a:rPr lang="ru-RU" sz="2000" dirty="0"/>
              <a:t>: </a:t>
            </a:r>
          </a:p>
          <a:p>
            <a:pPr>
              <a:lnSpc>
                <a:spcPct val="90000"/>
              </a:lnSpc>
            </a:pPr>
            <a:r>
              <a:rPr lang="ru-RU" sz="2000" dirty="0"/>
              <a:t>При прохождении через кристалл рентгеновские лучи рассеиваются на упорядоченной структуре атомов. </a:t>
            </a:r>
          </a:p>
          <a:p>
            <a:pPr>
              <a:lnSpc>
                <a:spcPct val="90000"/>
              </a:lnSpc>
            </a:pPr>
            <a:r>
              <a:rPr lang="ru-RU" sz="2000" b="1" dirty="0"/>
              <a:t>Получение дифракционной картины</a:t>
            </a:r>
            <a:r>
              <a:rPr lang="ru-RU" sz="2000" dirty="0"/>
              <a:t>: </a:t>
            </a:r>
          </a:p>
          <a:p>
            <a:pPr>
              <a:lnSpc>
                <a:spcPct val="90000"/>
              </a:lnSpc>
            </a:pPr>
            <a:r>
              <a:rPr lang="ru-RU" sz="2000" dirty="0"/>
              <a:t>Рассеянные лучи интерферируют, образуя характерную картину дифракции, которая регистрируется. </a:t>
            </a:r>
          </a:p>
          <a:p>
            <a:pPr>
              <a:lnSpc>
                <a:spcPct val="90000"/>
              </a:lnSpc>
            </a:pPr>
            <a:r>
              <a:rPr lang="ru-RU" sz="2000" b="1" dirty="0"/>
              <a:t>Анализ картины</a:t>
            </a:r>
            <a:r>
              <a:rPr lang="ru-RU" sz="2000" dirty="0"/>
              <a:t>: </a:t>
            </a:r>
          </a:p>
          <a:p>
            <a:pPr>
              <a:lnSpc>
                <a:spcPct val="90000"/>
              </a:lnSpc>
            </a:pPr>
            <a:r>
              <a:rPr lang="ru-RU" sz="2000" dirty="0"/>
              <a:t>Анализ положения и интенсивности пятен на дифракционной картине позволяет установить трёхмерную структуру вещества и определить положение атомов</a:t>
            </a:r>
          </a:p>
          <a:p>
            <a:pPr>
              <a:lnSpc>
                <a:spcPct val="90000"/>
              </a:lnSpc>
            </a:pPr>
            <a:endParaRPr lang="ru-KZ" sz="1500" dirty="0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26442532-FBDD-42A7-2C11-C3C3D08AB6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238" r="13744" b="-1"/>
          <a:stretch>
            <a:fillRect/>
          </a:stretch>
        </p:blipFill>
        <p:spPr>
          <a:xfrm>
            <a:off x="6091916" y="645106"/>
            <a:ext cx="5451627" cy="5247747"/>
          </a:xfrm>
          <a:prstGeom prst="rect">
            <a:avLst/>
          </a:prstGeom>
        </p:spPr>
      </p:pic>
      <p:sp>
        <p:nvSpPr>
          <p:cNvPr id="13" name="Freeform 12">
            <a:extLst>
              <a:ext uri="{FF2B5EF4-FFF2-40B4-BE49-F238E27FC236}">
                <a16:creationId xmlns:a16="http://schemas.microsoft.com/office/drawing/2014/main" id="{C8DE1BEC-DAE3-43F4-8D9F-384C3D694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02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5" name="Rectangle 7174">
            <a:extLst>
              <a:ext uri="{FF2B5EF4-FFF2-40B4-BE49-F238E27FC236}">
                <a16:creationId xmlns:a16="http://schemas.microsoft.com/office/drawing/2014/main" id="{2F21E579-4785-4A4E-8D09-42E5246D8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B56B14-A87E-849F-D069-738A63901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/>
              <a:t>Сканирующая электронная микроскопия </a:t>
            </a:r>
            <a:endParaRPr lang="ru-KZ" sz="2800"/>
          </a:p>
        </p:txBody>
      </p: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3BE96D34-9D7C-4984-961D-7165FA216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619167-124E-8A17-84C2-2E82A8B6B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en-US" dirty="0"/>
              <a:t>S</a:t>
            </a:r>
            <a:r>
              <a:rPr lang="ru-RU" dirty="0" err="1"/>
              <a:t>canning</a:t>
            </a:r>
            <a:r>
              <a:rPr lang="ru-RU" dirty="0"/>
              <a:t> </a:t>
            </a:r>
            <a:r>
              <a:rPr lang="ru-RU" dirty="0" err="1"/>
              <a:t>electron</a:t>
            </a:r>
            <a:r>
              <a:rPr lang="ru-RU" dirty="0"/>
              <a:t> </a:t>
            </a:r>
            <a:r>
              <a:rPr lang="ru-RU" dirty="0" err="1"/>
              <a:t>microscope</a:t>
            </a:r>
            <a:r>
              <a:rPr lang="ru-RU" dirty="0"/>
              <a:t>, SEM — прибор класса электронный микроскоп, предназначенный для получения изображения поверхности объекта с высоким (до 0,4 нанометра) пространственным разрешением, также информации о составе, строении и некоторых других свойствах приповерхностных слоёв.</a:t>
            </a:r>
            <a:endParaRPr lang="ru-KZ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2C9C70F7-986A-B081-36FC-E2E6B8C0C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22" r="7335" b="-1"/>
          <a:stretch>
            <a:fillRect/>
          </a:stretch>
        </p:blipFill>
        <p:spPr bwMode="auto">
          <a:xfrm>
            <a:off x="6091916" y="645106"/>
            <a:ext cx="5451627" cy="5247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9" name="Freeform 12">
            <a:extLst>
              <a:ext uri="{FF2B5EF4-FFF2-40B4-BE49-F238E27FC236}">
                <a16:creationId xmlns:a16="http://schemas.microsoft.com/office/drawing/2014/main" id="{C8DE1BEC-DAE3-43F4-8D9F-384C3D694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50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199" name="Rectangle 8198">
            <a:extLst>
              <a:ext uri="{FF2B5EF4-FFF2-40B4-BE49-F238E27FC236}">
                <a16:creationId xmlns:a16="http://schemas.microsoft.com/office/drawing/2014/main" id="{2F21E579-4785-4A4E-8D09-42E5246D8E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47BB07-6498-BACD-4784-3F946E52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r>
              <a:rPr lang="ru-RU" sz="3100" err="1"/>
              <a:t>Энергодисперсионная</a:t>
            </a:r>
            <a:r>
              <a:rPr lang="ru-RU" sz="3100"/>
              <a:t> спектроскопия </a:t>
            </a:r>
            <a:endParaRPr lang="ru-KZ" sz="3100"/>
          </a:p>
        </p:txBody>
      </p:sp>
      <p:sp>
        <p:nvSpPr>
          <p:cNvPr id="8201" name="Rectangle 8200">
            <a:extLst>
              <a:ext uri="{FF2B5EF4-FFF2-40B4-BE49-F238E27FC236}">
                <a16:creationId xmlns:a16="http://schemas.microsoft.com/office/drawing/2014/main" id="{3BE96D34-9D7C-4984-961D-7165FA216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08D8BC-A6B7-704C-AD4A-BA9A9F92A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ru-RU" sz="1700"/>
              <a:t>ЭДС — это метод элементного анализа твердых материалов, который определяет химический состав образца, используя рентгеновское излучение, испускаемое после возбуждения образца. Этот метод позволяет получать качественные и количественные данные о присутствующих элементах, их распределении на поверхности и в объеме материала, что делает его широко применяемым в геологии, материаловедении, криминалистике и других отраслях науки и </a:t>
            </a:r>
            <a:r>
              <a:rPr lang="ru-RU" sz="1700" err="1"/>
              <a:t>промышленност</a:t>
            </a:r>
            <a:endParaRPr lang="ru-KZ" sz="1700"/>
          </a:p>
        </p:txBody>
      </p:sp>
      <p:pic>
        <p:nvPicPr>
          <p:cNvPr id="8194" name="Picture 2" descr="Энергодисперсионная рентгеновская спектроскопия. Часть 3 | Серния Инжиниринг">
            <a:extLst>
              <a:ext uri="{FF2B5EF4-FFF2-40B4-BE49-F238E27FC236}">
                <a16:creationId xmlns:a16="http://schemas.microsoft.com/office/drawing/2014/main" id="{BB5895CD-0949-1835-EE3E-BF1CFB8B9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5" r="37931" b="-1"/>
          <a:stretch>
            <a:fillRect/>
          </a:stretch>
        </p:blipFill>
        <p:spPr bwMode="auto">
          <a:xfrm>
            <a:off x="6091916" y="645106"/>
            <a:ext cx="5451627" cy="5247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3" name="Freeform 12">
            <a:extLst>
              <a:ext uri="{FF2B5EF4-FFF2-40B4-BE49-F238E27FC236}">
                <a16:creationId xmlns:a16="http://schemas.microsoft.com/office/drawing/2014/main" id="{C8DE1BEC-DAE3-43F4-8D9F-384C3D694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465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46F010-D160-4609-8979-FFD8C1EA6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1B8C4F6-C3AC-4C94-8EC7-E4F7B7E9C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789310-9859-4942-98C8-3D2F12AAA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E9E5460-2AA9-4786-B69C-23DBEF356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E344A2AF-3860-4427-B13E-98021C17A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DDBDD44E-1DC0-48AB-8FEC-E098D9197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3151FF3E-5E3F-4D82-A684-0003BACEA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C6CBF27E-7F0C-4489-95A7-82DE1C046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233BE304-221E-425E-A484-4B2E5F405B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0D5734E-EAEA-4A08-86A9-39BD5563EC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4D47FE86-98D1-4E35-86E4-16E9A19A64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F00661F9-B224-4DB1-8EFB-ABF9402BDE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79DCB4E-8D36-4B7A-AF0C-8399F113AE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4FAD51F6-D24C-4FD6-BEAE-41F0E5A825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87AC773F-6D31-458A-9DD7-76566C8A9C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F1CEC7A-E419-4950-AA57-B00546C29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7AE7DCD1-5235-45E8-B229-15A3E3962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C82E58C3-65A5-4079-BF94-E675AA410C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7AABE1FA-6DC8-4A47-AC5C-F05B9C111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17BB7298-8900-4C67-B800-BD241F019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EE3442F8-53C2-490C-94EF-E423ECB95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3DBEA916-8B10-493A-8CBF-9B5FA2A4A0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248DB27B-F9EA-4F81-A746-7D57B768E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998E5C90-2A81-4013-AE09-2023B4407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86A8318B-7607-4519-8EEB-C7DD509653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5009FB1B-4865-45DB-8727-F012E3ACA5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5B209B64-3A98-4B1A-857A-2368AFED67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EB3B5D03-7AE3-411C-A820-6844E7D0C6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40" name="Freeform 11">
            <a:extLst>
              <a:ext uri="{FF2B5EF4-FFF2-40B4-BE49-F238E27FC236}">
                <a16:creationId xmlns:a16="http://schemas.microsoft.com/office/drawing/2014/main" id="{91328346-8BAD-4616-B50B-5CFDA5648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8CBF90-3ED6-D463-2323-CDB670713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926592"/>
            <a:ext cx="8131550" cy="498463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1700" b="1" dirty="0"/>
              <a:t>Возбуждение образца</a:t>
            </a:r>
            <a:r>
              <a:rPr lang="ru-RU" sz="1700" dirty="0"/>
              <a:t>: </a:t>
            </a:r>
          </a:p>
          <a:p>
            <a:pPr>
              <a:lnSpc>
                <a:spcPct val="90000"/>
              </a:lnSpc>
            </a:pPr>
            <a:r>
              <a:rPr lang="ru-RU" sz="1700" dirty="0"/>
              <a:t>Образец подвергается воздействию энергии, чаще всего — электронного пучка в сканирующем электронном микроскопе (СЭМ). </a:t>
            </a:r>
          </a:p>
          <a:p>
            <a:pPr>
              <a:lnSpc>
                <a:spcPct val="90000"/>
              </a:lnSpc>
            </a:pPr>
            <a:r>
              <a:rPr lang="ru-RU" sz="1700" b="1" dirty="0"/>
              <a:t>Испускание рентгеновских лучей</a:t>
            </a:r>
            <a:r>
              <a:rPr lang="ru-RU" sz="1700" dirty="0"/>
              <a:t>: </a:t>
            </a:r>
          </a:p>
          <a:p>
            <a:pPr>
              <a:lnSpc>
                <a:spcPct val="90000"/>
              </a:lnSpc>
            </a:pPr>
            <a:r>
              <a:rPr lang="ru-RU" sz="1700" dirty="0"/>
              <a:t>При взаимодействии электронного пучка с атомами образца из внутренней оболочки атома выбивается электрон, образуя электронную дырку. </a:t>
            </a:r>
          </a:p>
          <a:p>
            <a:pPr>
              <a:lnSpc>
                <a:spcPct val="90000"/>
              </a:lnSpc>
            </a:pPr>
            <a:r>
              <a:rPr lang="ru-RU" sz="1700" b="1" dirty="0"/>
              <a:t>Образование характеристического спектра</a:t>
            </a:r>
            <a:r>
              <a:rPr lang="ru-RU" sz="1700" dirty="0"/>
              <a:t>: </a:t>
            </a:r>
          </a:p>
          <a:p>
            <a:pPr>
              <a:lnSpc>
                <a:spcPct val="90000"/>
              </a:lnSpc>
            </a:pPr>
            <a:r>
              <a:rPr lang="ru-RU" sz="1700" dirty="0"/>
              <a:t>На место выбитого электрона переходит электрон из более внешней оболочки, при этом происходит испускание рентгеновского фотона с определенной энергией, уникальной для каждого химического элемента. </a:t>
            </a:r>
          </a:p>
          <a:p>
            <a:r>
              <a:rPr lang="ru-RU" b="1" dirty="0"/>
              <a:t>Детектирование и анализ</a:t>
            </a:r>
            <a:r>
              <a:rPr lang="ru-RU" dirty="0"/>
              <a:t>: </a:t>
            </a:r>
          </a:p>
          <a:p>
            <a:r>
              <a:rPr lang="ru-RU" dirty="0"/>
              <a:t>Детектор ЭДС регистрирует энергию испускаемых рентгеновских лучей, формируя спектр. По этому спектру определяют присутствие элементов и их количественное содержание. </a:t>
            </a:r>
          </a:p>
          <a:p>
            <a:pPr>
              <a:lnSpc>
                <a:spcPct val="90000"/>
              </a:lnSpc>
            </a:pPr>
            <a:endParaRPr lang="ru-RU" sz="1700" dirty="0"/>
          </a:p>
          <a:p>
            <a:pPr>
              <a:lnSpc>
                <a:spcPct val="90000"/>
              </a:lnSpc>
            </a:pPr>
            <a:endParaRPr lang="ru-KZ" sz="1700" dirty="0"/>
          </a:p>
        </p:txBody>
      </p:sp>
    </p:spTree>
    <p:extLst>
      <p:ext uri="{BB962C8B-B14F-4D97-AF65-F5344CB8AC3E}">
        <p14:creationId xmlns:p14="http://schemas.microsoft.com/office/powerpoint/2010/main" val="4173695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3" name="Rectangle 9222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20538B-CAD8-C8D2-6EAC-C7BC37AB9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/>
              <a:t>Дифференциальная сканирующая калориметрия </a:t>
            </a:r>
            <a:endParaRPr lang="ru-KZ" sz="2800"/>
          </a:p>
        </p:txBody>
      </p:sp>
      <p:sp>
        <p:nvSpPr>
          <p:cNvPr id="9225" name="Rectangle 9224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D4C912-720B-6E7B-5488-3A0C6B0306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ru-RU" sz="1700"/>
              <a:t>ДСК – это метод термического анализа, который измеряет разницу в тепловом потоке между образцом и эталонным материалом при их нагревании или охлаждении. Метод позволяет исследовать тепловые свойства материалов, такие как температура плавления, стеклования, кристаллизации, а также определять тепловые эффекты фазовых переходов и химических реакций. ДСК применяется в различных областях, включая химию, материаловедение, полимерную и фармацевтическую промышленность. </a:t>
            </a:r>
            <a:endParaRPr lang="ru-KZ" sz="1700"/>
          </a:p>
        </p:txBody>
      </p:sp>
      <p:pic>
        <p:nvPicPr>
          <p:cNvPr id="9218" name="Picture 2" descr="Дифференциальная Сканирующая Калориметрия">
            <a:extLst>
              <a:ext uri="{FF2B5EF4-FFF2-40B4-BE49-F238E27FC236}">
                <a16:creationId xmlns:a16="http://schemas.microsoft.com/office/drawing/2014/main" id="{5879A019-66AC-3A3D-2646-D92EAA2D6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1916" y="1554510"/>
            <a:ext cx="5451627" cy="3428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7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08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055E65B9-8DD8-C250-D705-74A847B87B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838560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54713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3151BC-CC8F-C73E-CCC6-09E41DEAD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chemeClr val="bg1"/>
                </a:solidFill>
              </a:rPr>
              <a:t>Исследование</a:t>
            </a:r>
            <a:endParaRPr lang="ru-KZ" sz="2200" dirty="0">
              <a:solidFill>
                <a:schemeClr val="bg1"/>
              </a:solidFill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D3B6FAFC-99C5-0D0F-4F51-2A8918E0A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3014345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6044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0D4276-ADE8-C4A1-A4F7-A90CC80FD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>
                <a:solidFill>
                  <a:srgbClr val="000000"/>
                </a:solidFill>
              </a:rPr>
              <a:t>Отбор биоматериалов — важный этап в биомедицинской инженерии и медицине, так как правильный выбор материала определяет </a:t>
            </a:r>
            <a:r>
              <a:rPr lang="ru-RU" b="1">
                <a:solidFill>
                  <a:srgbClr val="000000"/>
                </a:solidFill>
              </a:rPr>
              <a:t>совместимость, прочность, долговечность и безопасность имплантатов или протезов</a:t>
            </a:r>
            <a:r>
              <a:rPr lang="ru-RU">
                <a:solidFill>
                  <a:srgbClr val="000000"/>
                </a:solidFill>
              </a:rPr>
              <a:t>. Для этого применяют комплекс </a:t>
            </a:r>
            <a:r>
              <a:rPr lang="ru-RU" b="1">
                <a:solidFill>
                  <a:srgbClr val="000000"/>
                </a:solidFill>
              </a:rPr>
              <a:t>методов и тест-систем</a:t>
            </a:r>
            <a:r>
              <a:rPr lang="ru-RU">
                <a:solidFill>
                  <a:srgbClr val="000000"/>
                </a:solidFill>
              </a:rPr>
              <a:t>, которые оценивают физико-химические, механические и биологические свойства.</a:t>
            </a:r>
            <a:endParaRPr lang="ru-KZ">
              <a:solidFill>
                <a:srgbClr val="000000"/>
              </a:solidFill>
            </a:endParaRPr>
          </a:p>
        </p:txBody>
      </p:sp>
      <p:pic>
        <p:nvPicPr>
          <p:cNvPr id="2050" name="Picture 2" descr="Как правильно собрать биоматериал для лабораторных исследований? —  Городская больница №4">
            <a:extLst>
              <a:ext uri="{FF2B5EF4-FFF2-40B4-BE49-F238E27FC236}">
                <a16:creationId xmlns:a16="http://schemas.microsoft.com/office/drawing/2014/main" id="{BD352AFF-6F0B-2E8C-1647-D118A8EBC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1916" y="1737419"/>
            <a:ext cx="5451627" cy="3063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1056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26A6C2-F862-8703-C2DE-7881CEBA3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b="1">
                <a:solidFill>
                  <a:schemeClr val="tx2">
                    <a:lumMod val="75000"/>
                  </a:schemeClr>
                </a:solidFill>
              </a:rPr>
              <a:t>2. Механические тесты</a:t>
            </a:r>
            <a:br>
              <a:rPr lang="ru-RU" sz="2800" b="1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>
                <a:solidFill>
                  <a:schemeClr val="tx2">
                    <a:lumMod val="75000"/>
                  </a:schemeClr>
                </a:solidFill>
              </a:rPr>
              <a:t>Оценивают способность материала выдерживать нагрузки, аналогичные физиологическим условиям.</a:t>
            </a:r>
            <a:br>
              <a:rPr lang="ru-RU" sz="2800">
                <a:solidFill>
                  <a:schemeClr val="tx2">
                    <a:lumMod val="75000"/>
                  </a:schemeClr>
                </a:solidFill>
              </a:rPr>
            </a:br>
            <a:endParaRPr lang="ru-KZ" sz="2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E69F2D-8FB7-494A-96B3-81DEA27DB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5042" y="745283"/>
            <a:ext cx="6769569" cy="5165939"/>
          </a:xfrm>
        </p:spPr>
        <p:txBody>
          <a:bodyPr anchor="ctr">
            <a:normAutofit/>
          </a:bodyPr>
          <a:lstStyle/>
          <a:p>
            <a:r>
              <a:rPr lang="ru-RU" sz="2400" b="1" dirty="0">
                <a:solidFill>
                  <a:schemeClr val="tx2">
                    <a:lumMod val="75000"/>
                  </a:schemeClr>
                </a:solidFill>
              </a:rPr>
              <a:t>Основные виды тестов: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Испытание на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растяжение, сжатие и изгиб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Твердость (по Виккерсу,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Роквеллу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, Бринеллю)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Усталостные тесты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— оценка долговечности при циклических нагрузках.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Тесты на износ и трение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— особенно важны для суставных имплантатов.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Модуль упругости и предел текучести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— соответствие свойствам живых тканей (например, кости).</a:t>
            </a:r>
          </a:p>
          <a:p>
            <a:endParaRPr lang="ru-K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142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6E6C87-8DC6-E97F-BE35-06715D63A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480" y="1194816"/>
            <a:ext cx="2921465" cy="493562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400" b="1" dirty="0">
                <a:solidFill>
                  <a:schemeClr val="bg1"/>
                </a:solidFill>
              </a:rPr>
              <a:t>3. Биологические тесты и тест-системы</a:t>
            </a:r>
            <a:br>
              <a:rPr lang="ru-RU" sz="1800" b="1" dirty="0">
                <a:solidFill>
                  <a:schemeClr val="bg1"/>
                </a:solidFill>
              </a:rPr>
            </a:br>
            <a:r>
              <a:rPr lang="ru-RU" sz="1800" dirty="0">
                <a:solidFill>
                  <a:schemeClr val="bg1"/>
                </a:solidFill>
              </a:rPr>
              <a:t>Проверяют биосовместимость — отсутствие токсичности, аллергенности и иммунных реакций.</a:t>
            </a:r>
            <a:br>
              <a:rPr lang="ru-RU" sz="1800" dirty="0">
                <a:solidFill>
                  <a:schemeClr val="bg1"/>
                </a:solidFill>
              </a:rPr>
            </a:br>
            <a:endParaRPr lang="ru-KZ" sz="1800" dirty="0">
              <a:solidFill>
                <a:schemeClr val="bg1"/>
              </a:solidFill>
            </a:endParaRPr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E631A8F6-FD65-0A2F-6356-70F1EEFB6F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533121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85845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9" name="Rectangle 10248">
            <a:extLst>
              <a:ext uri="{FF2B5EF4-FFF2-40B4-BE49-F238E27FC236}">
                <a16:creationId xmlns:a16="http://schemas.microsoft.com/office/drawing/2014/main" id="{1EDD21E1-BAF0-4314-AB31-82ECB8AC9E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C4B4B4-3B41-175A-3C06-637BD6683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5122652" cy="1259894"/>
          </a:xfrm>
        </p:spPr>
        <p:txBody>
          <a:bodyPr>
            <a:normAutofit/>
          </a:bodyPr>
          <a:lstStyle/>
          <a:p>
            <a:r>
              <a:rPr lang="ru-RU" dirty="0"/>
              <a:t>МТТ</a:t>
            </a:r>
            <a:endParaRPr lang="ru-KZ" dirty="0"/>
          </a:p>
        </p:txBody>
      </p:sp>
      <p:sp>
        <p:nvSpPr>
          <p:cNvPr id="10251" name="Rectangle 10250">
            <a:extLst>
              <a:ext uri="{FF2B5EF4-FFF2-40B4-BE49-F238E27FC236}">
                <a16:creationId xmlns:a16="http://schemas.microsoft.com/office/drawing/2014/main" id="{FDC8619C-F25D-468E-95FA-2A2151D7D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FF22A2-7559-0765-EFCB-87B59A3E4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5" y="2133600"/>
            <a:ext cx="5122652" cy="3759253"/>
          </a:xfrm>
        </p:spPr>
        <p:txBody>
          <a:bodyPr>
            <a:normAutofit/>
          </a:bodyPr>
          <a:lstStyle/>
          <a:p>
            <a:r>
              <a:rPr lang="ru-RU" b="1" dirty="0"/>
              <a:t>колориметрический тест для оценки метаболической активности клеток</a:t>
            </a:r>
            <a:r>
              <a:rPr lang="ru-RU" dirty="0"/>
              <a:t>.</a:t>
            </a:r>
          </a:p>
          <a:p>
            <a:r>
              <a:rPr lang="ru-RU" dirty="0"/>
              <a:t>НАДФ-H-зависимые клеточные </a:t>
            </a:r>
            <a:r>
              <a:rPr lang="ru-RU" dirty="0" err="1"/>
              <a:t>оксидоредуктазные</a:t>
            </a:r>
            <a:r>
              <a:rPr lang="ru-RU" dirty="0"/>
              <a:t> ферменты могут, при определенных условиях, отражать количество жизнеспособных клеток. Эти ферменты способны восстанавливать </a:t>
            </a:r>
            <a:r>
              <a:rPr lang="ru-RU" dirty="0" err="1"/>
              <a:t>тетразолиевый</a:t>
            </a:r>
            <a:r>
              <a:rPr lang="ru-RU" dirty="0"/>
              <a:t> краситель 3-(4,5-</a:t>
            </a:r>
            <a:r>
              <a:rPr lang="ru-RU" dirty="0">
                <a:hlinkClick r:id="rId2" tooltip="Ди-"/>
              </a:rPr>
              <a:t>ди</a:t>
            </a:r>
            <a:r>
              <a:rPr lang="ru-RU" dirty="0">
                <a:hlinkClick r:id="rId3" tooltip="Метил"/>
              </a:rPr>
              <a:t>метил</a:t>
            </a:r>
            <a:r>
              <a:rPr lang="ru-RU" dirty="0">
                <a:hlinkClick r:id="rId4" tooltip="Тиазол"/>
              </a:rPr>
              <a:t>тиазол</a:t>
            </a:r>
            <a:r>
              <a:rPr lang="ru-RU" dirty="0"/>
              <a:t>-2-ил)-2,5-ди</a:t>
            </a:r>
            <a:r>
              <a:rPr lang="ru-RU" u="sng" dirty="0">
                <a:hlinkClick r:id="rId5"/>
              </a:rPr>
              <a:t>фенил</a:t>
            </a:r>
            <a:r>
              <a:rPr lang="ru-RU" dirty="0"/>
              <a:t>-тетразолиум бромид в нерастворимый </a:t>
            </a:r>
            <a:r>
              <a:rPr lang="ru-RU" b="1" dirty="0" err="1">
                <a:hlinkClick r:id="rId6" tooltip="Формазаны"/>
              </a:rPr>
              <a:t>формазан</a:t>
            </a:r>
            <a:r>
              <a:rPr lang="ru-RU" dirty="0"/>
              <a:t>, который имеет пурпурное окрашивание </a:t>
            </a:r>
            <a:endParaRPr lang="ru-KZ" dirty="0"/>
          </a:p>
        </p:txBody>
      </p:sp>
      <p:pic>
        <p:nvPicPr>
          <p:cNvPr id="10244" name="Picture 4" descr="МТТ-тест — Википедия">
            <a:extLst>
              <a:ext uri="{FF2B5EF4-FFF2-40B4-BE49-F238E27FC236}">
                <a16:creationId xmlns:a16="http://schemas.microsoft.com/office/drawing/2014/main" id="{71428966-E4BC-B5D5-CC88-1F1406AAA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1916" y="1224619"/>
            <a:ext cx="5451627" cy="4088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3" name="Freeform 12">
            <a:extLst>
              <a:ext uri="{FF2B5EF4-FFF2-40B4-BE49-F238E27FC236}">
                <a16:creationId xmlns:a16="http://schemas.microsoft.com/office/drawing/2014/main" id="{7D9439D6-DEAD-4CEB-A61B-BE3D64D1B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452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E43A6E-C39A-8DB8-E14F-4CCDD456D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ru-RU" dirty="0"/>
              <a:t>Тест на основе XTT-красителя:</a:t>
            </a:r>
            <a:br>
              <a:rPr lang="ru-RU" dirty="0"/>
            </a:br>
            <a:endParaRPr lang="ru-KZ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AF39A301-0BC0-5A8D-10BE-2F4C966054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016684"/>
              </p:ext>
            </p:extLst>
          </p:nvPr>
        </p:nvGraphicFramePr>
        <p:xfrm>
          <a:off x="1794897" y="2222983"/>
          <a:ext cx="8987404" cy="3653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EDDA5A1-42DD-BFDE-D0B9-05853D632A61}"/>
              </a:ext>
            </a:extLst>
          </p:cNvPr>
          <p:cNvSpPr txBox="1"/>
          <p:nvPr/>
        </p:nvSpPr>
        <p:spPr>
          <a:xfrm>
            <a:off x="1409699" y="1426465"/>
            <a:ext cx="77343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40C28"/>
                </a:solidFill>
                <a:effectLst/>
                <a:latin typeface="Google Sans"/>
              </a:rPr>
              <a:t>2,3-бис-(2-метокси-4-нитро-5-сульфофенил)-2H-тетразолий-5-карбоксанилид, </a:t>
            </a:r>
            <a:r>
              <a:rPr lang="ru-RU" b="0" i="0" dirty="0" err="1">
                <a:solidFill>
                  <a:srgbClr val="040C28"/>
                </a:solidFill>
                <a:effectLst/>
                <a:latin typeface="Google Sans"/>
              </a:rPr>
              <a:t>динатриевая</a:t>
            </a:r>
            <a:r>
              <a:rPr lang="ru-RU" b="0" i="0" dirty="0">
                <a:solidFill>
                  <a:srgbClr val="040C28"/>
                </a:solidFill>
                <a:effectLst/>
                <a:latin typeface="Google Sans"/>
              </a:rPr>
              <a:t> соль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0686560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06A2E6-797D-D32C-4B38-D3D997393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ru-RU" sz="2500" b="1">
                <a:solidFill>
                  <a:schemeClr val="tx2">
                    <a:lumMod val="75000"/>
                  </a:schemeClr>
                </a:solidFill>
              </a:rPr>
              <a:t>4. Коррозионные и деградационные тесты</a:t>
            </a:r>
            <a:br>
              <a:rPr lang="ru-RU" sz="2500" b="1">
                <a:solidFill>
                  <a:schemeClr val="tx2">
                    <a:lumMod val="75000"/>
                  </a:schemeClr>
                </a:solidFill>
              </a:rPr>
            </a:br>
            <a:endParaRPr lang="ru-KZ" sz="25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AA3701-AD8C-C874-E2A8-E9EB5818F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Проверяют устойчивость материала к биологическим жидкостям.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Примеры: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Тесты в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физиологических растворах (PBS,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Ringer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Электрохимические методы (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потенциодинамическая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поляризация)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— оценка коррозионной стойкости металлов.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Измерение скорости биодеградации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— для полимеров и магниевых сплавов.</a:t>
            </a:r>
          </a:p>
          <a:p>
            <a:endParaRPr lang="ru-K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9917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7E42047-F7E7-4687-BBE0-D4BDC8E77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D6F839A-C8D9-4FBC-8EFD-9E56D12F4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906785" y="228600"/>
            <a:ext cx="2851523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D1F0D09B-BA85-41B1-A8DE-73728B72E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B2D0F0C-3A27-4FC3-A6A3-D2095D9B24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A1C69EF-E6E6-4BDD-B62F-637FC9F3C3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75B4F36E-07F6-4E6F-A9D9-A7F6D9585A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7D9136C7-12F1-4F21-A438-ED7668DDF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718EF12-B769-45D9-9B6E-7AEAA3108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4EAD53-3968-459E-B27C-09126A0FE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7658BFE-59E2-4A2D-9E8A-18F81C350B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FEC8A9E-385D-4407-9671-E302380229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EFC82234-632C-4B76-A8FF-2C9C0DCA6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662A4DB3-C195-4230-953D-307E4100F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4D310CF-9541-4CD7-855B-E2E1EF343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0EDA856-A216-4EEC-9AB6-A59FFC703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47733" y="-786"/>
            <a:ext cx="2356675" cy="6854040"/>
            <a:chOff x="6627813" y="194833"/>
            <a:chExt cx="1952625" cy="5678918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36F815B8-AFA8-45E9-A3D1-977F2D1921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5D8FF653-8B3F-4B96-904D-1A4482EAEE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4DD2E775-AB45-4AF1-B5B7-54948CFB9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7BDE7E7B-E3AA-4A24-8F9D-CE77C96CA2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D129CAA9-35E5-48CE-88AE-9806695CB8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A73989FF-4EFF-4181-81A4-72EF2E67DB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8C2C17BD-8FA0-4F42-B2CD-5E5A9F5429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EEE99CF3-AD71-46FB-8E7D-67825F7816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D0F9D5ED-7591-4E88-9FDA-4C1DC47E9D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88FA7C13-D80D-4514-B9DB-87AE076ACE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202C78DF-D842-450B-A87D-E035719E4E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A4789F83-2423-47F8-8958-48E477BAE0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C1DD0-3887-9062-04FD-43EC8F90E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9520" y="624110"/>
            <a:ext cx="6845092" cy="1280890"/>
          </a:xfrm>
        </p:spPr>
        <p:txBody>
          <a:bodyPr>
            <a:normAutofit/>
          </a:bodyPr>
          <a:lstStyle/>
          <a:p>
            <a:r>
              <a:rPr lang="ru-RU" b="1" dirty="0"/>
              <a:t>5. Стерильность и чистота</a:t>
            </a:r>
            <a:br>
              <a:rPr lang="ru-RU" b="1" dirty="0"/>
            </a:br>
            <a:endParaRPr lang="ru-KZ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C509E7A-337A-4664-BEC2-03F9BCA0A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1632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D9AB99AB-E300-4B19-97C3-9A12EA3C7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2716320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pic>
        <p:nvPicPr>
          <p:cNvPr id="5" name="Picture 4" descr="Пипетка вывод образца в лотке">
            <a:extLst>
              <a:ext uri="{FF2B5EF4-FFF2-40B4-BE49-F238E27FC236}">
                <a16:creationId xmlns:a16="http://schemas.microsoft.com/office/drawing/2014/main" id="{3573D0C4-CF16-CA71-6EE8-3C83506346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625" r="31895" b="-2"/>
          <a:stretch>
            <a:fillRect/>
          </a:stretch>
        </p:blipFill>
        <p:spPr>
          <a:xfrm>
            <a:off x="20" y="1730"/>
            <a:ext cx="2720524" cy="6858000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A51BB46-2A41-F0A9-1A7C-3A23322CC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6667" y="2133600"/>
            <a:ext cx="6847944" cy="3777622"/>
          </a:xfrm>
        </p:spPr>
        <p:txBody>
          <a:bodyPr>
            <a:normAutofit/>
          </a:bodyPr>
          <a:lstStyle/>
          <a:p>
            <a:r>
              <a:rPr lang="ru-RU" b="1" dirty="0"/>
              <a:t>Микробиологические тесты</a:t>
            </a:r>
            <a:r>
              <a:rPr lang="ru-RU" dirty="0"/>
              <a:t> (на стерильность, пирогенность).</a:t>
            </a:r>
          </a:p>
          <a:p>
            <a:r>
              <a:rPr lang="ru-RU" b="1" dirty="0" err="1"/>
              <a:t>Эндотоксиновый</a:t>
            </a:r>
            <a:r>
              <a:rPr lang="ru-RU" b="1" dirty="0"/>
              <a:t> тест (LAL-тест)</a:t>
            </a:r>
            <a:r>
              <a:rPr lang="ru-RU" dirty="0"/>
              <a:t> — определение остатков бактериальных токсинов.</a:t>
            </a:r>
          </a:p>
          <a:p>
            <a:r>
              <a:rPr lang="ru-RU" b="1" dirty="0"/>
              <a:t>Тесты на остаточные мономеры и загрязнения</a:t>
            </a:r>
            <a:r>
              <a:rPr lang="ru-RU" dirty="0"/>
              <a:t> — для полимеров и композитов.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9933904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D4EC54-3E8E-E377-5010-B8EBCFCCD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893" y="3101093"/>
            <a:ext cx="2454052" cy="3029344"/>
          </a:xfrm>
        </p:spPr>
        <p:txBody>
          <a:bodyPr>
            <a:normAutofit/>
          </a:bodyPr>
          <a:lstStyle/>
          <a:p>
            <a:r>
              <a:rPr lang="ru-RU" sz="2500" b="1">
                <a:solidFill>
                  <a:schemeClr val="bg1"/>
                </a:solidFill>
              </a:rPr>
              <a:t>6. Комплексные тест-системы</a:t>
            </a:r>
            <a:br>
              <a:rPr lang="ru-RU" sz="2500" b="1">
                <a:solidFill>
                  <a:schemeClr val="bg1"/>
                </a:solidFill>
              </a:rPr>
            </a:br>
            <a:endParaRPr lang="ru-KZ" sz="2500">
              <a:solidFill>
                <a:schemeClr val="bg1"/>
              </a:solidFill>
            </a:endParaRPr>
          </a:p>
        </p:txBody>
      </p:sp>
      <p:sp>
        <p:nvSpPr>
          <p:cNvPr id="44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45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6" name="Объект 2">
            <a:extLst>
              <a:ext uri="{FF2B5EF4-FFF2-40B4-BE49-F238E27FC236}">
                <a16:creationId xmlns:a16="http://schemas.microsoft.com/office/drawing/2014/main" id="{73B0E68F-C776-CA85-DE4C-08081FA125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3269060"/>
              </p:ext>
            </p:extLst>
          </p:nvPr>
        </p:nvGraphicFramePr>
        <p:xfrm>
          <a:off x="4713144" y="64155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13132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74FC6D-6712-6B27-68AC-5D202DFBB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4897" y="624110"/>
            <a:ext cx="9712998" cy="1280890"/>
          </a:xfrm>
        </p:spPr>
        <p:txBody>
          <a:bodyPr>
            <a:normAutofit/>
          </a:bodyPr>
          <a:lstStyle/>
          <a:p>
            <a:r>
              <a:rPr lang="ru-RU" dirty="0"/>
              <a:t>Пример комплексной схемы оценки:</a:t>
            </a:r>
            <a:endParaRPr lang="ru-KZ" dirty="0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7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24E62F4-C70B-31EC-436B-B7D5A4C4FE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7810524"/>
              </p:ext>
            </p:extLst>
          </p:nvPr>
        </p:nvGraphicFramePr>
        <p:xfrm>
          <a:off x="890016" y="1633728"/>
          <a:ext cx="10617879" cy="4600164"/>
        </p:xfrm>
        <a:graphic>
          <a:graphicData uri="http://schemas.openxmlformats.org/drawingml/2006/table">
            <a:tbl>
              <a:tblPr firstRow="1" bandRow="1">
                <a:solidFill>
                  <a:srgbClr val="F7F7F7"/>
                </a:solidFill>
              </a:tblPr>
              <a:tblGrid>
                <a:gridCol w="2074119">
                  <a:extLst>
                    <a:ext uri="{9D8B030D-6E8A-4147-A177-3AD203B41FA5}">
                      <a16:colId xmlns:a16="http://schemas.microsoft.com/office/drawing/2014/main" val="3855998939"/>
                    </a:ext>
                  </a:extLst>
                </a:gridCol>
                <a:gridCol w="4271880">
                  <a:extLst>
                    <a:ext uri="{9D8B030D-6E8A-4147-A177-3AD203B41FA5}">
                      <a16:colId xmlns:a16="http://schemas.microsoft.com/office/drawing/2014/main" val="194387741"/>
                    </a:ext>
                  </a:extLst>
                </a:gridCol>
                <a:gridCol w="4271880">
                  <a:extLst>
                    <a:ext uri="{9D8B030D-6E8A-4147-A177-3AD203B41FA5}">
                      <a16:colId xmlns:a16="http://schemas.microsoft.com/office/drawing/2014/main" val="2753480682"/>
                    </a:ext>
                  </a:extLst>
                </a:gridCol>
              </a:tblGrid>
              <a:tr h="7573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b="1" cap="all" spc="60">
                          <a:solidFill>
                            <a:schemeClr val="tx1"/>
                          </a:solidFill>
                        </a:rPr>
                        <a:t>Этап</a:t>
                      </a:r>
                    </a:p>
                  </a:txBody>
                  <a:tcPr marL="123782" marR="123782" marT="123782" marB="12378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b="1" cap="all" spc="60">
                          <a:solidFill>
                            <a:schemeClr val="tx1"/>
                          </a:solidFill>
                        </a:rPr>
                        <a:t>Метод</a:t>
                      </a:r>
                    </a:p>
                  </a:txBody>
                  <a:tcPr marL="123782" marR="123782" marT="123782" marB="12378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b="1" cap="all" spc="60">
                          <a:solidFill>
                            <a:schemeClr val="tx1"/>
                          </a:solidFill>
                        </a:rPr>
                        <a:t>Цель</a:t>
                      </a:r>
                    </a:p>
                  </a:txBody>
                  <a:tcPr marL="123782" marR="123782" marT="123782" marB="12378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6887310"/>
                  </a:ext>
                </a:extLst>
              </a:tr>
              <a:tr h="6404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400" cap="none" spc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Химический анализ (ИК, РСА)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Определение состава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109839"/>
                  </a:ext>
                </a:extLst>
              </a:tr>
              <a:tr h="6404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400" cap="none" spc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Механические тесты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Прочность и упругость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998121"/>
                  </a:ext>
                </a:extLst>
              </a:tr>
              <a:tr h="6404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400" cap="none" spc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Коррозионные испытания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Устойчивость в среде организма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677492"/>
                  </a:ext>
                </a:extLst>
              </a:tr>
              <a:tr h="6404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400" cap="none" spc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Цитотоксичность (</a:t>
                      </a:r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MTT)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Первичная биосовместимость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007889"/>
                  </a:ext>
                </a:extLst>
              </a:tr>
              <a:tr h="6404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400" cap="none" spc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Гемосовместимость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Реакция крови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828156"/>
                  </a:ext>
                </a:extLst>
              </a:tr>
              <a:tr h="64047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KZ" sz="1400" cap="none" spc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>
                          <a:solidFill>
                            <a:schemeClr val="tx1"/>
                          </a:solidFill>
                        </a:rPr>
                        <a:t>Имплантационные тесты (</a:t>
                      </a:r>
                      <a:r>
                        <a:rPr lang="en-US" sz="1400" cap="none" spc="0">
                          <a:solidFill>
                            <a:schemeClr val="tx1"/>
                          </a:solidFill>
                        </a:rPr>
                        <a:t>in vivo)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cap="none" spc="0" dirty="0">
                          <a:solidFill>
                            <a:schemeClr val="tx1"/>
                          </a:solidFill>
                        </a:rPr>
                        <a:t>Оценка реакции тканей</a:t>
                      </a:r>
                    </a:p>
                  </a:txBody>
                  <a:tcPr marL="82521" marR="82521" marT="41261" marB="82521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310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890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966DD2F-FBF5-41CE-A3F4-565352D95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6FCE2B-F2D2-466E-B0AA-8E341DB498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2BD31C98-199A-4722-A1A5-4393A43E7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46F7BBDD-F821-9056-B283-4EED072F79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995645"/>
              </p:ext>
            </p:extLst>
          </p:nvPr>
        </p:nvGraphicFramePr>
        <p:xfrm>
          <a:off x="1085088" y="499872"/>
          <a:ext cx="10229087" cy="5925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2248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0" name="Rectangle 1039">
            <a:extLst>
              <a:ext uri="{FF2B5EF4-FFF2-40B4-BE49-F238E27FC236}">
                <a16:creationId xmlns:a16="http://schemas.microsoft.com/office/drawing/2014/main" id="{E491B121-12B5-4977-A064-636AB0B9B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2" name="Rectangle 1041">
            <a:extLst>
              <a:ext uri="{FF2B5EF4-FFF2-40B4-BE49-F238E27FC236}">
                <a16:creationId xmlns:a16="http://schemas.microsoft.com/office/drawing/2014/main" id="{2ED05F70-AB3E-4472-B26B-EFE6A5A59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8BA0C3-9EAC-E057-533D-1DDE4591A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4" y="1269366"/>
            <a:ext cx="6574535" cy="4623488"/>
          </a:xfrm>
        </p:spPr>
        <p:txBody>
          <a:bodyPr>
            <a:noAutofit/>
          </a:bodyPr>
          <a:lstStyle/>
          <a:p>
            <a:r>
              <a:rPr lang="ru-RU" sz="2400" dirty="0"/>
              <a:t>В настоящее время документом, регламентирующим исследования такого рода в США, России и ряде зарубежных стран, является международный стандарт ИСО 10993 (Standards </a:t>
            </a:r>
            <a:r>
              <a:rPr lang="ru-RU" sz="2400" dirty="0" err="1"/>
              <a:t>for</a:t>
            </a:r>
            <a:r>
              <a:rPr lang="ru-RU" sz="2400" dirty="0"/>
              <a:t> </a:t>
            </a:r>
            <a:r>
              <a:rPr lang="ru-RU" sz="2400" dirty="0" err="1"/>
              <a:t>Biological</a:t>
            </a:r>
            <a:r>
              <a:rPr lang="ru-RU" sz="2400" dirty="0"/>
              <a:t> </a:t>
            </a:r>
            <a:r>
              <a:rPr lang="ru-RU" sz="2400" dirty="0" err="1"/>
              <a:t>Evaluation</a:t>
            </a:r>
            <a:r>
              <a:rPr lang="ru-RU" sz="2400" dirty="0"/>
              <a:t>, 1993). В общем виде система тестов ИСО 10993 включает серию последовательных стадий, различающихся как методам, так и объектами исследований </a:t>
            </a:r>
            <a:endParaRPr lang="ru-KZ" sz="2400" dirty="0"/>
          </a:p>
        </p:txBody>
      </p:sp>
      <p:pic>
        <p:nvPicPr>
          <p:cNvPr id="1026" name="Picture 2" descr="Биосовместимые материалы, имплантаты, их свойства и виды">
            <a:extLst>
              <a:ext uri="{FF2B5EF4-FFF2-40B4-BE49-F238E27FC236}">
                <a16:creationId xmlns:a16="http://schemas.microsoft.com/office/drawing/2014/main" id="{179E504E-E87B-1146-73E8-738D138ED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62088" y="1269365"/>
            <a:ext cx="3981455" cy="3999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4" name="Freeform 11">
            <a:extLst>
              <a:ext uri="{FF2B5EF4-FFF2-40B4-BE49-F238E27FC236}">
                <a16:creationId xmlns:a16="http://schemas.microsoft.com/office/drawing/2014/main" id="{21F6BE39-9E37-45F0-B10C-92305CFB7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321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ACA3D02C-42AC-A293-195A-001F34F84C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7786" y="560832"/>
            <a:ext cx="9822802" cy="561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037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E815B-E11A-4DCC-C54D-7B7364520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ru-RU" sz="2500">
                <a:solidFill>
                  <a:schemeClr val="tx2">
                    <a:lumMod val="75000"/>
                  </a:schemeClr>
                </a:solidFill>
              </a:rPr>
              <a:t>Физические и физико-химические методы исследования полимеров биомедицинского назначения</a:t>
            </a:r>
            <a:endParaRPr lang="ru-KZ" sz="25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46E8FE-84AB-9111-70F2-4FF7FCA3C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Свойства материалов определяются их химической структурой, макро- 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микромолекулярной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структурой. Изучение базовых свойств полимеров проводится с применением комплекса физических 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физико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химических методов, включая спектроскопию, рентгеноструктурный анализ, дифференциальный термический анализ, электронную микроскопию и др.</a:t>
            </a:r>
            <a:endParaRPr lang="ru-K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369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A3D9AEEE-1CCD-43C0-BA3E-16D60A6E23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259957-88C2-EFDB-8111-78FCFAB45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408" y="1328928"/>
            <a:ext cx="3116537" cy="4801509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solidFill>
                  <a:schemeClr val="bg1"/>
                </a:solidFill>
              </a:rPr>
              <a:t>1. Физико-химические методы</a:t>
            </a:r>
            <a:br>
              <a:rPr lang="ru-RU" sz="2700" b="1" dirty="0">
                <a:solidFill>
                  <a:schemeClr val="bg1"/>
                </a:solidFill>
              </a:rPr>
            </a:br>
            <a:r>
              <a:rPr lang="ru-RU" sz="2800" dirty="0">
                <a:solidFill>
                  <a:schemeClr val="bg1">
                    <a:lumMod val="95000"/>
                  </a:schemeClr>
                </a:solidFill>
              </a:rPr>
              <a:t>Эти методы определяют состав, структуру и химическую стабильность биоматериалов</a:t>
            </a:r>
            <a:r>
              <a:rPr lang="ru-RU" sz="2800" dirty="0"/>
              <a:t>.</a:t>
            </a:r>
            <a:br>
              <a:rPr lang="en-US" sz="2800" dirty="0"/>
            </a:br>
            <a:br>
              <a:rPr lang="ru-RU" sz="2700" b="1" dirty="0">
                <a:solidFill>
                  <a:schemeClr val="bg1"/>
                </a:solidFill>
              </a:rPr>
            </a:br>
            <a:endParaRPr lang="ru-KZ" sz="2700" dirty="0">
              <a:solidFill>
                <a:schemeClr val="bg1"/>
              </a:solidFill>
            </a:endParaRP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60F880A6-33D3-4EEC-A780-B73559B9F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17" name="Rectangle 12">
            <a:extLst>
              <a:ext uri="{FF2B5EF4-FFF2-40B4-BE49-F238E27FC236}">
                <a16:creationId xmlns:a16="http://schemas.microsoft.com/office/drawing/2014/main" id="{2C6246ED-0535-4496-A8F6-1E80CC4EB8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8" name="Объект 2">
            <a:extLst>
              <a:ext uri="{FF2B5EF4-FFF2-40B4-BE49-F238E27FC236}">
                <a16:creationId xmlns:a16="http://schemas.microsoft.com/office/drawing/2014/main" id="{266F4E39-487A-F1A7-7965-AEEF6AE03E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837094"/>
              </p:ext>
            </p:extLst>
          </p:nvPr>
        </p:nvGraphicFramePr>
        <p:xfrm>
          <a:off x="4220938" y="536449"/>
          <a:ext cx="7763798" cy="5593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140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4FF0FF-D69A-FF2F-EAF6-34711B1C3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7669" y="624110"/>
            <a:ext cx="4137059" cy="1280890"/>
          </a:xfrm>
        </p:spPr>
        <p:txBody>
          <a:bodyPr>
            <a:normAutofit/>
          </a:bodyPr>
          <a:lstStyle/>
          <a:p>
            <a:r>
              <a:rPr lang="ru-RU" sz="3000"/>
              <a:t>Инфракрасная (ИК) спектроскопия </a:t>
            </a:r>
            <a:endParaRPr lang="ru-KZ" sz="30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D7D6CC-DFB4-476D-0A55-495567528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956" y="2133600"/>
            <a:ext cx="4140772" cy="3777622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000000"/>
                </a:solidFill>
              </a:rPr>
              <a:t>– один из методов оптического спектрального анализа, основанный на способности вещества избирательно взаимодействовать с электромагнитным излучением с поглощением энергии в инфракрасной области спектра. </a:t>
            </a:r>
            <a:endParaRPr lang="ru-KZ">
              <a:solidFill>
                <a:srgbClr val="000000"/>
              </a:solidFill>
            </a:endParaRPr>
          </a:p>
        </p:txBody>
      </p:sp>
      <p:pic>
        <p:nvPicPr>
          <p:cNvPr id="4098" name="Picture 2" descr="Метод абсорбционной спектроскопии в УФ, видимом и ближнем ИК-диапазоне  спектра — Русский">
            <a:extLst>
              <a:ext uri="{FF2B5EF4-FFF2-40B4-BE49-F238E27FC236}">
                <a16:creationId xmlns:a16="http://schemas.microsoft.com/office/drawing/2014/main" id="{33537F15-5EFC-CDBB-9695-E7340E02A6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1916" y="1455075"/>
            <a:ext cx="5451627" cy="3627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6257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BAABD8-4354-28F7-9D5B-6A164B6D3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019" y="942108"/>
            <a:ext cx="3256550" cy="4969113"/>
          </a:xfrm>
        </p:spPr>
        <p:txBody>
          <a:bodyPr anchor="ctr">
            <a:normAutofit/>
          </a:bodyPr>
          <a:lstStyle/>
          <a:p>
            <a:r>
              <a:rPr lang="ru-RU" sz="2800">
                <a:solidFill>
                  <a:schemeClr val="tx2">
                    <a:lumMod val="75000"/>
                  </a:schemeClr>
                </a:solidFill>
              </a:rPr>
              <a:t>Изучает поглощение и пропускание инфракрасного (ИК) излучения веществом. </a:t>
            </a:r>
            <a:br>
              <a:rPr lang="ru-RU" sz="2800">
                <a:solidFill>
                  <a:schemeClr val="tx2">
                    <a:lumMod val="75000"/>
                  </a:schemeClr>
                </a:solidFill>
              </a:rPr>
            </a:br>
            <a:endParaRPr lang="ru-KZ" sz="28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D5AE9B-E1D9-A323-D984-4B51D2C3F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062" y="942108"/>
            <a:ext cx="6455549" cy="4969114"/>
          </a:xfrm>
        </p:spPr>
        <p:txBody>
          <a:bodyPr anchor="ctr">
            <a:norm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Принцип действия: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Молекулы поглощают ИК-излучение, что приводит к переходам между колебательными и вращательными энергетическими уровнями. </a:t>
            </a:r>
          </a:p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Применение: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Дает информацию о химических связях и функциональных группах в молекулах, поэтому широко используется для идентификации веществ и определения их структуры. </a:t>
            </a:r>
          </a:p>
          <a:p>
            <a:endParaRPr lang="ru-K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66863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913</TotalTime>
  <Words>1474</Words>
  <Application>Microsoft Office PowerPoint</Application>
  <PresentationFormat>Широкоэкранный</PresentationFormat>
  <Paragraphs>122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Century Gothic</vt:lpstr>
      <vt:lpstr>Google Sans</vt:lpstr>
      <vt:lpstr>Wingdings 3</vt:lpstr>
      <vt:lpstr>Легкий дым</vt:lpstr>
      <vt:lpstr>Методы и тест-системы, используемые при отборе биоматериалов</vt:lpstr>
      <vt:lpstr>Презентация PowerPoint</vt:lpstr>
      <vt:lpstr>Презентация PowerPoint</vt:lpstr>
      <vt:lpstr>Презентация PowerPoint</vt:lpstr>
      <vt:lpstr>Презентация PowerPoint</vt:lpstr>
      <vt:lpstr>Физические и физико-химические методы исследования полимеров биомедицинского назначения</vt:lpstr>
      <vt:lpstr>1. Физико-химические методы Эти методы определяют состав, структуру и химическую стабильность биоматериалов.  </vt:lpstr>
      <vt:lpstr>Инфракрасная (ИК) спектроскопия </vt:lpstr>
      <vt:lpstr>Изучает поглощение и пропускание инфракрасного (ИК) излучения веществом.  </vt:lpstr>
      <vt:lpstr>Ультрафиолетовая (УФ) спектроскопия</vt:lpstr>
      <vt:lpstr>Изучает взаимодействие вещества с ультрафиолетовым (УФ) и видимым светом.  </vt:lpstr>
      <vt:lpstr>Рентгеноструктурный анализ (РСА) </vt:lpstr>
      <vt:lpstr>Презентация PowerPoint</vt:lpstr>
      <vt:lpstr>Сканирующая электронная микроскопия </vt:lpstr>
      <vt:lpstr>Энергодисперсионная спектроскопия </vt:lpstr>
      <vt:lpstr>Презентация PowerPoint</vt:lpstr>
      <vt:lpstr>Дифференциальная сканирующая калориметрия </vt:lpstr>
      <vt:lpstr>Презентация PowerPoint</vt:lpstr>
      <vt:lpstr>Исследование</vt:lpstr>
      <vt:lpstr>2. Механические тесты Оценивают способность материала выдерживать нагрузки, аналогичные физиологическим условиям. </vt:lpstr>
      <vt:lpstr>3. Биологические тесты и тест-системы Проверяют биосовместимость — отсутствие токсичности, аллергенности и иммунных реакций. </vt:lpstr>
      <vt:lpstr>МТТ</vt:lpstr>
      <vt:lpstr>Тест на основе XTT-красителя: </vt:lpstr>
      <vt:lpstr>4. Коррозионные и деградационные тесты </vt:lpstr>
      <vt:lpstr>5. Стерильность и чистота </vt:lpstr>
      <vt:lpstr>6. Комплексные тест-системы </vt:lpstr>
      <vt:lpstr>Пример комплексной схемы оценки: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Диас Суюнбай</dc:creator>
  <cp:lastModifiedBy>Диас Суюнбай</cp:lastModifiedBy>
  <cp:revision>16</cp:revision>
  <dcterms:created xsi:type="dcterms:W3CDTF">2025-10-08T18:25:22Z</dcterms:created>
  <dcterms:modified xsi:type="dcterms:W3CDTF">2025-10-09T09:39:43Z</dcterms:modified>
</cp:coreProperties>
</file>